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06" r:id="rId2"/>
    <p:sldId id="307" r:id="rId3"/>
    <p:sldId id="310" r:id="rId4"/>
    <p:sldId id="321" r:id="rId5"/>
    <p:sldId id="327" r:id="rId6"/>
    <p:sldId id="311" r:id="rId7"/>
    <p:sldId id="324" r:id="rId8"/>
    <p:sldId id="314" r:id="rId9"/>
    <p:sldId id="329" r:id="rId10"/>
    <p:sldId id="330" r:id="rId11"/>
    <p:sldId id="331" r:id="rId12"/>
    <p:sldId id="332" r:id="rId13"/>
    <p:sldId id="312" r:id="rId14"/>
    <p:sldId id="315" r:id="rId15"/>
    <p:sldId id="333" r:id="rId16"/>
    <p:sldId id="334" r:id="rId17"/>
    <p:sldId id="313" r:id="rId18"/>
    <p:sldId id="322" r:id="rId19"/>
    <p:sldId id="328" r:id="rId20"/>
    <p:sldId id="326" r:id="rId21"/>
  </p:sldIdLst>
  <p:sldSz cx="9144000" cy="5143500" type="screen16x9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4C9AE"/>
    <a:srgbClr val="99663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1" d="100"/>
          <a:sy n="61" d="100"/>
        </p:scale>
        <p:origin x="-3216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CDB1E-9234-4DE3-B1B0-A3145D9229B4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AA8746-F1BF-4756-BE87-F7DCC251CE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621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4723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2510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766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6517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6810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7592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449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4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9733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5152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8690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637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954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452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524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834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324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729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1646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A8746-F1BF-4756-BE87-F7DCC251CE0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817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2023/6/20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3508" y="123478"/>
            <a:ext cx="8856984" cy="4896544"/>
          </a:xfrm>
          <a:prstGeom prst="rect">
            <a:avLst/>
          </a:prstGeom>
          <a:noFill/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435008" y="637844"/>
            <a:ext cx="6529425" cy="3157021"/>
            <a:chOff x="1435008" y="637844"/>
            <a:chExt cx="6529425" cy="3157021"/>
          </a:xfrm>
        </p:grpSpPr>
        <p:sp>
          <p:nvSpPr>
            <p:cNvPr id="8" name="矩形 7"/>
            <p:cNvSpPr/>
            <p:nvPr/>
          </p:nvSpPr>
          <p:spPr>
            <a:xfrm>
              <a:off x="1835696" y="915566"/>
              <a:ext cx="5472608" cy="2520280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868198" y="637844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477543" y="2571750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 flipH="1">
              <a:off x="1435008" y="2975534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2301898" y="1572282"/>
            <a:ext cx="42798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b="1" dirty="0">
                <a:latin typeface="+mn-ea"/>
                <a:cs typeface="+mn-ea"/>
              </a:rPr>
              <a:t>《</a:t>
            </a:r>
            <a:r>
              <a:rPr lang="zh-CN" altLang="en-US" sz="4000" b="1" dirty="0">
                <a:latin typeface="+mn-ea"/>
                <a:cs typeface="+mn-ea"/>
              </a:rPr>
              <a:t>电路与电子</a:t>
            </a:r>
            <a:r>
              <a:rPr lang="en-US" altLang="zh-CN" sz="4000" b="1" dirty="0">
                <a:latin typeface="+mn-ea"/>
                <a:cs typeface="+mn-ea"/>
              </a:rPr>
              <a:t>III》</a:t>
            </a:r>
            <a:r>
              <a:rPr lang="zh-CN" altLang="en-US" sz="2000" b="1" dirty="0">
                <a:latin typeface="+mn-ea"/>
                <a:cs typeface="+mn-ea"/>
              </a:rPr>
              <a:t>履带车机械臂结项报告</a:t>
            </a:r>
            <a:endParaRPr lang="zh-CN" altLang="en-US" sz="2400" b="1" dirty="0">
              <a:latin typeface="+mn-ea"/>
              <a:cs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414" y="746494"/>
            <a:ext cx="1004138" cy="1005814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3563888" y="1089831"/>
            <a:ext cx="2016224" cy="4148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00320" y="1058462"/>
            <a:ext cx="1531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+mn-ea"/>
              </a:rPr>
              <a:t>天津大学</a:t>
            </a:r>
          </a:p>
        </p:txBody>
      </p:sp>
    </p:spTree>
    <p:extLst>
      <p:ext uri="{BB962C8B-B14F-4D97-AF65-F5344CB8AC3E}">
        <p14:creationId xmlns:p14="http://schemas.microsoft.com/office/powerpoint/2010/main" val="19083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6" grpId="0" animBg="1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44884" y="0"/>
            <a:ext cx="3923928" cy="1059582"/>
            <a:chOff x="-47903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338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>
                  <a:cs typeface="+mn-ea"/>
                </a:rPr>
                <a:t> STM32</a:t>
              </a:r>
              <a:r>
                <a:rPr lang="zh-CN" altLang="en-US" sz="1600" b="1" dirty="0">
                  <a:cs typeface="+mn-ea"/>
                </a:rPr>
                <a:t>与</a:t>
              </a:r>
              <a:r>
                <a:rPr lang="en-US" altLang="zh-CN" sz="1600" b="1" dirty="0" err="1">
                  <a:cs typeface="+mn-ea"/>
                </a:rPr>
                <a:t>OpenMv</a:t>
              </a:r>
              <a:endParaRPr lang="en-US" altLang="zh-CN" sz="1600" b="1" dirty="0">
                <a:cs typeface="+mn-ea"/>
              </a:endParaRPr>
            </a:p>
            <a:p>
              <a:pPr algn="ctr"/>
              <a:r>
                <a:rPr lang="zh-CN" altLang="en-US" sz="1600" b="1" dirty="0">
                  <a:cs typeface="+mn-ea"/>
                </a:rPr>
                <a:t>实现串口通信</a:t>
              </a:r>
              <a:r>
                <a:rPr lang="en-US" altLang="zh-CN" sz="1600" b="1" dirty="0">
                  <a:cs typeface="+mn-ea"/>
                </a:rPr>
                <a:t>——</a:t>
              </a:r>
              <a:r>
                <a:rPr lang="zh-CN" altLang="en-US" sz="1600" b="1" dirty="0">
                  <a:cs typeface="+mn-ea"/>
                </a:rPr>
                <a:t>周艺梵</a:t>
              </a:r>
            </a:p>
          </p:txBody>
        </p:sp>
      </p:grpSp>
      <p:sp>
        <p:nvSpPr>
          <p:cNvPr id="15" name="TextBox 13"/>
          <p:cNvSpPr txBox="1"/>
          <p:nvPr/>
        </p:nvSpPr>
        <p:spPr>
          <a:xfrm>
            <a:off x="1009492" y="1071194"/>
            <a:ext cx="6552493" cy="119975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indent="304800" algn="just">
              <a:lnSpc>
                <a:spcPct val="125000"/>
              </a:lnSpc>
            </a:pP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STM32</a:t>
            </a: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与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</a:t>
            </a: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实现连接首先需要通过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</a:t>
            </a: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对于加油枪的识别，实现用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</a:t>
            </a: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识别出我们想要的颜色，其次再通过串口通信，将获取的颜色坐标</a:t>
            </a:r>
            <a:r>
              <a:rPr lang="zh-CN" altLang="en-US" sz="1600" b="1" dirty="0">
                <a:solidFill>
                  <a:srgbClr val="FF0000"/>
                </a:solidFill>
              </a:rPr>
              <a:t>通过串口发送</a:t>
            </a: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给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STM32</a:t>
            </a: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，最后在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STM32</a:t>
            </a: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中根据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</a:t>
            </a: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传递过去的内容，</a:t>
            </a:r>
            <a:r>
              <a:rPr lang="zh-CN" altLang="en-US" sz="1600" b="1" dirty="0">
                <a:solidFill>
                  <a:srgbClr val="FF0000"/>
                </a:solidFill>
              </a:rPr>
              <a:t>进行关键信息识别</a:t>
            </a: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zh-CN" altLang="zh-CN" sz="16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pic>
        <p:nvPicPr>
          <p:cNvPr id="12" name="图片 11" descr="图示&#10;&#10;描述已自动生成">
            <a:extLst>
              <a:ext uri="{FF2B5EF4-FFF2-40B4-BE49-F238E27FC236}">
                <a16:creationId xmlns:a16="http://schemas.microsoft.com/office/drawing/2014/main" id="{070E70E9-8B8D-887E-3AD9-65F256D53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664" y="2377825"/>
            <a:ext cx="5415498" cy="251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01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44884" y="0"/>
            <a:ext cx="3923928" cy="1059582"/>
            <a:chOff x="-47903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338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>
                  <a:cs typeface="+mn-ea"/>
                </a:rPr>
                <a:t> STM32</a:t>
              </a:r>
              <a:r>
                <a:rPr lang="zh-CN" altLang="en-US" sz="1600" b="1" dirty="0">
                  <a:cs typeface="+mn-ea"/>
                </a:rPr>
                <a:t>与</a:t>
              </a:r>
              <a:r>
                <a:rPr lang="en-US" altLang="zh-CN" sz="1600" b="1" dirty="0" err="1">
                  <a:cs typeface="+mn-ea"/>
                </a:rPr>
                <a:t>OpenMv</a:t>
              </a:r>
              <a:endParaRPr lang="en-US" altLang="zh-CN" sz="1600" b="1" dirty="0">
                <a:cs typeface="+mn-ea"/>
              </a:endParaRPr>
            </a:p>
            <a:p>
              <a:pPr algn="ctr"/>
              <a:r>
                <a:rPr lang="zh-CN" altLang="en-US" sz="1600" b="1" dirty="0">
                  <a:cs typeface="+mn-ea"/>
                </a:rPr>
                <a:t>实现串口通信</a:t>
              </a:r>
              <a:r>
                <a:rPr lang="en-US" altLang="zh-CN" sz="1600" b="1" dirty="0">
                  <a:cs typeface="+mn-ea"/>
                </a:rPr>
                <a:t>——</a:t>
              </a:r>
              <a:r>
                <a:rPr lang="zh-CN" altLang="en-US" sz="1600" b="1" dirty="0">
                  <a:cs typeface="+mn-ea"/>
                </a:rPr>
                <a:t>周艺梵</a:t>
              </a:r>
            </a:p>
          </p:txBody>
        </p:sp>
      </p:grpSp>
      <p:sp>
        <p:nvSpPr>
          <p:cNvPr id="15" name="TextBox 13"/>
          <p:cNvSpPr txBox="1"/>
          <p:nvPr/>
        </p:nvSpPr>
        <p:spPr>
          <a:xfrm>
            <a:off x="3635896" y="1146096"/>
            <a:ext cx="3816424" cy="119975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indent="304800" algn="just">
              <a:lnSpc>
                <a:spcPct val="125000"/>
              </a:lnSpc>
            </a:pP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只有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个串口——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USART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。这里使用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P4(USART3_TX)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P5(USART3_RX)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脚与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STM32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USART</a:t>
            </a:r>
            <a:r>
              <a:rPr lang="zh-CN" altLang="zh-CN" sz="1600" b="1" dirty="0">
                <a:solidFill>
                  <a:srgbClr val="FF0000"/>
                </a:solidFill>
              </a:rPr>
              <a:t>交叉联接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，并且使得双方共地</a:t>
            </a:r>
            <a:endParaRPr lang="zh-CN" altLang="zh-CN" sz="16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CE439A23-5313-0F81-7A82-98AE8BCF3C07}"/>
              </a:ext>
            </a:extLst>
          </p:cNvPr>
          <p:cNvSpPr txBox="1"/>
          <p:nvPr/>
        </p:nvSpPr>
        <p:spPr>
          <a:xfrm>
            <a:off x="515751" y="944438"/>
            <a:ext cx="4592410" cy="403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6070" algn="just">
              <a:lnSpc>
                <a:spcPct val="125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(1) 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硬件的通信连接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4" name="图片 13" descr="图片包含 折线图&#10;&#10;描述已自动生成">
            <a:extLst>
              <a:ext uri="{FF2B5EF4-FFF2-40B4-BE49-F238E27FC236}">
                <a16:creationId xmlns:a16="http://schemas.microsoft.com/office/drawing/2014/main" id="{ACD2E79E-F587-D46A-9E5D-FBB6313314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1423475"/>
            <a:ext cx="2412540" cy="141889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3D0B5C7-922E-DD49-2F9C-AE647F9B739B}"/>
              </a:ext>
            </a:extLst>
          </p:cNvPr>
          <p:cNvSpPr txBox="1"/>
          <p:nvPr/>
        </p:nvSpPr>
        <p:spPr>
          <a:xfrm>
            <a:off x="251520" y="3080346"/>
            <a:ext cx="4592410" cy="403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6070" algn="just">
              <a:lnSpc>
                <a:spcPct val="125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(2) 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项目设计中的注意事项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481E6F5-BEA7-D60F-021F-5AF036BB552E}"/>
              </a:ext>
            </a:extLst>
          </p:cNvPr>
          <p:cNvSpPr txBox="1"/>
          <p:nvPr/>
        </p:nvSpPr>
        <p:spPr>
          <a:xfrm>
            <a:off x="3491880" y="2991421"/>
            <a:ext cx="528797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/>
              <a:t>1</a:t>
            </a:r>
            <a:r>
              <a:rPr lang="zh-CN" altLang="en-US" sz="1600" dirty="0"/>
              <a:t>、</a:t>
            </a:r>
            <a:r>
              <a:rPr lang="en-US" altLang="zh-CN" sz="1600" dirty="0" err="1"/>
              <a:t>OpenMv</a:t>
            </a:r>
            <a:r>
              <a:rPr lang="zh-CN" altLang="en-US" sz="1600" dirty="0"/>
              <a:t>对于串口通信数据的传输是</a:t>
            </a:r>
            <a:r>
              <a:rPr lang="zh-CN" altLang="en-US" sz="1600" b="1" dirty="0">
                <a:solidFill>
                  <a:srgbClr val="FF0000"/>
                </a:solidFill>
              </a:rPr>
              <a:t>一个字节</a:t>
            </a:r>
            <a:r>
              <a:rPr lang="zh-CN" altLang="en-US" sz="1600" dirty="0"/>
              <a:t>去传输，在传递过程中所要传递的内容较多，可以通过</a:t>
            </a:r>
            <a:r>
              <a:rPr lang="en-US" altLang="zh-CN" sz="1600" b="1" dirty="0">
                <a:solidFill>
                  <a:srgbClr val="FF0000"/>
                </a:solidFill>
              </a:rPr>
              <a:t>for</a:t>
            </a:r>
            <a:r>
              <a:rPr lang="zh-CN" altLang="en-US" sz="1600" b="1" dirty="0">
                <a:solidFill>
                  <a:srgbClr val="FF0000"/>
                </a:solidFill>
              </a:rPr>
              <a:t>循环</a:t>
            </a:r>
            <a:r>
              <a:rPr lang="zh-CN" altLang="en-US" sz="1600" dirty="0"/>
              <a:t>的多次遍历去传输信息。</a:t>
            </a:r>
          </a:p>
          <a:p>
            <a:r>
              <a:rPr lang="en-US" altLang="zh-CN" sz="1600" dirty="0"/>
              <a:t>2</a:t>
            </a:r>
            <a:r>
              <a:rPr lang="zh-CN" altLang="en-US" sz="1600" dirty="0"/>
              <a:t>、在进行</a:t>
            </a:r>
            <a:r>
              <a:rPr lang="en-US" altLang="zh-CN" sz="1600" dirty="0" err="1"/>
              <a:t>OpenMv</a:t>
            </a:r>
            <a:r>
              <a:rPr lang="zh-CN" altLang="en-US" sz="1600" dirty="0"/>
              <a:t>与</a:t>
            </a:r>
            <a:r>
              <a:rPr lang="en-US" altLang="zh-CN" sz="1600" dirty="0"/>
              <a:t>STM32</a:t>
            </a:r>
            <a:r>
              <a:rPr lang="zh-CN" altLang="en-US" sz="1600" dirty="0"/>
              <a:t>的串口通信时，一方面要注意</a:t>
            </a:r>
            <a:r>
              <a:rPr lang="en-US" altLang="zh-CN" sz="1600" dirty="0" err="1"/>
              <a:t>OpenMv</a:t>
            </a:r>
            <a:r>
              <a:rPr lang="zh-CN" altLang="en-US" sz="1600" b="1" dirty="0">
                <a:solidFill>
                  <a:srgbClr val="FF0000"/>
                </a:solidFill>
              </a:rPr>
              <a:t>引脚要选择</a:t>
            </a:r>
            <a:r>
              <a:rPr lang="en-US" altLang="zh-CN" sz="1600" b="1" dirty="0">
                <a:solidFill>
                  <a:srgbClr val="FF0000"/>
                </a:solidFill>
              </a:rPr>
              <a:t>3</a:t>
            </a:r>
            <a:r>
              <a:rPr lang="zh-CN" altLang="en-US" sz="1600" b="1" dirty="0">
                <a:solidFill>
                  <a:srgbClr val="FF0000"/>
                </a:solidFill>
              </a:rPr>
              <a:t>号</a:t>
            </a:r>
            <a:r>
              <a:rPr lang="zh-CN" altLang="en-US" sz="1600" dirty="0"/>
              <a:t>并且</a:t>
            </a:r>
            <a:r>
              <a:rPr lang="zh-CN" altLang="en-US" sz="1600" b="1" dirty="0">
                <a:solidFill>
                  <a:srgbClr val="FF0000"/>
                </a:solidFill>
              </a:rPr>
              <a:t>保持波特率与</a:t>
            </a:r>
            <a:r>
              <a:rPr lang="en-US" altLang="zh-CN" sz="1600" b="1" dirty="0">
                <a:solidFill>
                  <a:srgbClr val="FF0000"/>
                </a:solidFill>
              </a:rPr>
              <a:t>STM32</a:t>
            </a:r>
            <a:r>
              <a:rPr lang="zh-CN" altLang="en-US" sz="1600" b="1" dirty="0">
                <a:solidFill>
                  <a:srgbClr val="FF0000"/>
                </a:solidFill>
              </a:rPr>
              <a:t>端口一致</a:t>
            </a:r>
            <a:r>
              <a:rPr lang="zh-CN" altLang="en-US" sz="1600" dirty="0"/>
              <a:t>，此外还需要在信息传递时</a:t>
            </a:r>
            <a:r>
              <a:rPr lang="zh-CN" altLang="en-US" sz="1600" b="1" dirty="0">
                <a:solidFill>
                  <a:srgbClr val="FF0000"/>
                </a:solidFill>
              </a:rPr>
              <a:t>设计帧头和帧尾</a:t>
            </a:r>
            <a:r>
              <a:rPr lang="zh-CN" altLang="en-US" sz="1600" dirty="0"/>
              <a:t>，来使得</a:t>
            </a:r>
            <a:r>
              <a:rPr lang="en-US" altLang="zh-CN" sz="1600" dirty="0"/>
              <a:t>STM32</a:t>
            </a:r>
            <a:r>
              <a:rPr lang="zh-CN" altLang="en-US" sz="1600" dirty="0"/>
              <a:t>端对于一组数据</a:t>
            </a:r>
            <a:r>
              <a:rPr lang="zh-CN" altLang="en-US" sz="1600" b="1" dirty="0">
                <a:solidFill>
                  <a:srgbClr val="FF0000"/>
                </a:solidFill>
              </a:rPr>
              <a:t>进行区分</a:t>
            </a:r>
            <a:r>
              <a:rPr lang="zh-CN" altLang="en-US" sz="1600" dirty="0"/>
              <a:t>，使得结果准确，提高传输以及工作效率。</a:t>
            </a:r>
          </a:p>
        </p:txBody>
      </p:sp>
    </p:spTree>
    <p:extLst>
      <p:ext uri="{BB962C8B-B14F-4D97-AF65-F5344CB8AC3E}">
        <p14:creationId xmlns:p14="http://schemas.microsoft.com/office/powerpoint/2010/main" val="165218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44884" y="0"/>
            <a:ext cx="3923928" cy="1059582"/>
            <a:chOff x="-47903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338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>
                  <a:cs typeface="+mn-ea"/>
                </a:rPr>
                <a:t> STM32</a:t>
              </a:r>
              <a:r>
                <a:rPr lang="zh-CN" altLang="en-US" sz="1600" b="1" dirty="0">
                  <a:cs typeface="+mn-ea"/>
                </a:rPr>
                <a:t>与</a:t>
              </a:r>
              <a:r>
                <a:rPr lang="en-US" altLang="zh-CN" sz="1600" b="1" dirty="0" err="1">
                  <a:cs typeface="+mn-ea"/>
                </a:rPr>
                <a:t>OpenMv</a:t>
              </a:r>
              <a:endParaRPr lang="en-US" altLang="zh-CN" sz="1600" b="1" dirty="0">
                <a:cs typeface="+mn-ea"/>
              </a:endParaRPr>
            </a:p>
            <a:p>
              <a:pPr algn="ctr"/>
              <a:r>
                <a:rPr lang="zh-CN" altLang="en-US" sz="1600" b="1" dirty="0">
                  <a:cs typeface="+mn-ea"/>
                </a:rPr>
                <a:t>实现串口通信</a:t>
              </a:r>
              <a:r>
                <a:rPr lang="en-US" altLang="zh-CN" sz="1600" b="1" dirty="0">
                  <a:cs typeface="+mn-ea"/>
                </a:rPr>
                <a:t>——</a:t>
              </a:r>
              <a:r>
                <a:rPr lang="zh-CN" altLang="en-US" sz="1600" b="1" dirty="0">
                  <a:cs typeface="+mn-ea"/>
                </a:rPr>
                <a:t>周艺梵</a:t>
              </a:r>
            </a:p>
          </p:txBody>
        </p: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CE439A23-5313-0F81-7A82-98AE8BCF3C07}"/>
              </a:ext>
            </a:extLst>
          </p:cNvPr>
          <p:cNvSpPr txBox="1"/>
          <p:nvPr/>
        </p:nvSpPr>
        <p:spPr>
          <a:xfrm>
            <a:off x="515751" y="944438"/>
            <a:ext cx="4592410" cy="403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6070" algn="just">
              <a:lnSpc>
                <a:spcPct val="125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(3) STM32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代码实现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841A390-68E9-46D0-D2CF-A4565A3A31F8}"/>
              </a:ext>
            </a:extLst>
          </p:cNvPr>
          <p:cNvSpPr txBox="1"/>
          <p:nvPr/>
        </p:nvSpPr>
        <p:spPr>
          <a:xfrm>
            <a:off x="544903" y="1381804"/>
            <a:ext cx="3451033" cy="3138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>
              <a:lnSpc>
                <a:spcPct val="125000"/>
              </a:lnSpc>
            </a:pP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在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STM32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中接收数据</a:t>
            </a:r>
            <a:r>
              <a:rPr lang="zh-CN" altLang="zh-CN" sz="1600" b="1" dirty="0">
                <a:solidFill>
                  <a:srgbClr val="FF0000"/>
                </a:solidFill>
              </a:rPr>
              <a:t>采取接收中断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的方法来实现，在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STM32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中，选择接收中断方式是因为它可以</a:t>
            </a:r>
            <a:r>
              <a:rPr lang="zh-CN" altLang="zh-CN" sz="1600" b="1" dirty="0">
                <a:solidFill>
                  <a:srgbClr val="FF0000"/>
                </a:solidFill>
              </a:rPr>
              <a:t>提高代码的响应速度和实时性</a:t>
            </a:r>
            <a:r>
              <a:rPr lang="zh-CN" altLang="en-US" sz="1600" kern="0" dirty="0"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在中断方式下，当有数据到达时，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STM32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会立即触发一个接收中断，这将引起一个中断服务程序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(ISR)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的执行。中断服务程序能够及时处理接收到的数据，而</a:t>
            </a:r>
            <a:r>
              <a:rPr lang="zh-CN" altLang="zh-CN" sz="1600" b="1" dirty="0">
                <a:solidFill>
                  <a:srgbClr val="FF0000"/>
                </a:solidFill>
              </a:rPr>
              <a:t>不会阻塞主程序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，因此能够更好地</a:t>
            </a:r>
            <a:r>
              <a:rPr lang="zh-CN" altLang="zh-CN" sz="1600" b="1" dirty="0">
                <a:solidFill>
                  <a:srgbClr val="FF0000"/>
                </a:solidFill>
              </a:rPr>
              <a:t>满足实时性要求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zh-CN" sz="16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537B90AF-6D87-DA65-462D-F944DFFEB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8889" y="865857"/>
            <a:ext cx="4592410" cy="388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11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3508" y="123478"/>
            <a:ext cx="8856984" cy="4896544"/>
          </a:xfrm>
          <a:prstGeom prst="rect">
            <a:avLst/>
          </a:prstGeom>
          <a:noFill/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47764" y="1733202"/>
            <a:ext cx="4248472" cy="50405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32084" y="2307171"/>
            <a:ext cx="4804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cs typeface="+mn-ea"/>
              </a:rPr>
              <a:t>系统集成与功能展示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19772" y="1723620"/>
            <a:ext cx="4104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  <a:cs typeface="+mn-ea"/>
              </a:rPr>
              <a:t>PART  03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  <a:cs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435008" y="577820"/>
            <a:ext cx="6529425" cy="3217045"/>
            <a:chOff x="1435008" y="577820"/>
            <a:chExt cx="6529425" cy="3217045"/>
          </a:xfrm>
        </p:grpSpPr>
        <p:sp>
          <p:nvSpPr>
            <p:cNvPr id="8" name="矩形 7"/>
            <p:cNvSpPr/>
            <p:nvPr/>
          </p:nvSpPr>
          <p:spPr>
            <a:xfrm>
              <a:off x="1835696" y="915566"/>
              <a:ext cx="5472608" cy="2520280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868198" y="637844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477543" y="2571750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flipH="1">
              <a:off x="7015627" y="577820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1435008" y="2975534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1043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0" y="-3973"/>
            <a:ext cx="2603679" cy="825589"/>
            <a:chOff x="-47903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cs typeface="+mn-ea"/>
                </a:rPr>
                <a:t>颜色识别功能测试</a:t>
              </a:r>
            </a:p>
          </p:txBody>
        </p:sp>
      </p:grpSp>
      <p:pic>
        <p:nvPicPr>
          <p:cNvPr id="45" name="图片 4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A2C7B13-3CC1-145A-639F-7B005AB0965E}"/>
              </a:ext>
            </a:extLst>
          </p:cNvPr>
          <p:cNvSpPr txBox="1"/>
          <p:nvPr/>
        </p:nvSpPr>
        <p:spPr>
          <a:xfrm>
            <a:off x="827584" y="821617"/>
            <a:ext cx="6912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通过在</a:t>
            </a:r>
            <a:r>
              <a:rPr lang="zh-CN" altLang="zh-CN" sz="1800" kern="100" dirty="0">
                <a:effectLst/>
                <a:ea typeface="Times New Roman" panose="02020603050405020304" pitchFamily="18" charset="0"/>
              </a:rPr>
              <a:t>OpenMv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视野中央放置不同颜色的物体，观察串行终端中输出的颜色信息，从而获取我们需要的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目标物品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——加油枪。</a:t>
            </a:r>
            <a:endParaRPr lang="zh-CN" altLang="en-US" dirty="0"/>
          </a:p>
        </p:txBody>
      </p:sp>
      <p:pic>
        <p:nvPicPr>
          <p:cNvPr id="17" name="图片 16" descr="文本&#10;&#10;描述已自动生成">
            <a:extLst>
              <a:ext uri="{FF2B5EF4-FFF2-40B4-BE49-F238E27FC236}">
                <a16:creationId xmlns:a16="http://schemas.microsoft.com/office/drawing/2014/main" id="{948D54A4-3B02-D159-B0C4-50A265C0603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19672" y="1584196"/>
            <a:ext cx="5333377" cy="32309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0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0" y="-3973"/>
            <a:ext cx="2603679" cy="825589"/>
            <a:chOff x="-47903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251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cs typeface="+mn-ea"/>
                </a:rPr>
                <a:t>循迹功能测试</a:t>
              </a:r>
            </a:p>
          </p:txBody>
        </p:sp>
      </p:grpSp>
      <p:pic>
        <p:nvPicPr>
          <p:cNvPr id="45" name="图片 4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51EACDD-03BA-5346-5DB7-C453C0CFA21A}"/>
              </a:ext>
            </a:extLst>
          </p:cNvPr>
          <p:cNvSpPr txBox="1"/>
          <p:nvPr/>
        </p:nvSpPr>
        <p:spPr>
          <a:xfrm>
            <a:off x="536568" y="810663"/>
            <a:ext cx="7227001" cy="605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>
              <a:lnSpc>
                <a:spcPts val="2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在测试阶段，我们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通过调整传感器灵敏度、转弯逻辑等方式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解决了履带机器人转弯速度过快、直线行驶不灵敏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问题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3" name="循迹功能">
            <a:hlinkClick r:id="" action="ppaction://media"/>
            <a:extLst>
              <a:ext uri="{FF2B5EF4-FFF2-40B4-BE49-F238E27FC236}">
                <a16:creationId xmlns:a16="http://schemas.microsoft.com/office/drawing/2014/main" id="{A28DB2D3-19FD-F8AE-5863-D4C960947C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30810" y="1498381"/>
            <a:ext cx="5763984" cy="324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6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0" y="-3973"/>
            <a:ext cx="2603679" cy="825589"/>
            <a:chOff x="-47903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251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cs typeface="+mn-ea"/>
                </a:rPr>
                <a:t>系统集成展示</a:t>
              </a:r>
            </a:p>
          </p:txBody>
        </p:sp>
      </p:grpSp>
      <p:pic>
        <p:nvPicPr>
          <p:cNvPr id="45" name="图片 4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56704B0-44C4-2F58-1260-0155135E408A}"/>
              </a:ext>
            </a:extLst>
          </p:cNvPr>
          <p:cNvSpPr txBox="1"/>
          <p:nvPr/>
        </p:nvSpPr>
        <p:spPr>
          <a:xfrm>
            <a:off x="536568" y="810663"/>
            <a:ext cx="7227001" cy="605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>
              <a:lnSpc>
                <a:spcPts val="2000"/>
              </a:lnSpc>
            </a:pP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通过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STM32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的串口连接模块，我们成功实现了在颜色识别的基础上进行循迹抓取的功能。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2" name="抓取物体2">
            <a:hlinkClick r:id="" action="ppaction://media"/>
            <a:extLst>
              <a:ext uri="{FF2B5EF4-FFF2-40B4-BE49-F238E27FC236}">
                <a16:creationId xmlns:a16="http://schemas.microsoft.com/office/drawing/2014/main" id="{96866920-0B94-A7E9-8694-267AAF0BD8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01839" y="1428685"/>
            <a:ext cx="6071889" cy="349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19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6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3508" y="123478"/>
            <a:ext cx="8856984" cy="4896544"/>
          </a:xfrm>
          <a:prstGeom prst="rect">
            <a:avLst/>
          </a:prstGeom>
          <a:noFill/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47764" y="1733202"/>
            <a:ext cx="4248472" cy="50405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32084" y="2307171"/>
            <a:ext cx="42798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cs typeface="+mn-ea"/>
              </a:rPr>
              <a:t>总结展望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19772" y="1723620"/>
            <a:ext cx="4104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  <a:cs typeface="+mn-ea"/>
              </a:rPr>
              <a:t>PART  04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  <a:cs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435008" y="577820"/>
            <a:ext cx="6529425" cy="3217045"/>
            <a:chOff x="1435008" y="577820"/>
            <a:chExt cx="6529425" cy="3217045"/>
          </a:xfrm>
        </p:grpSpPr>
        <p:sp>
          <p:nvSpPr>
            <p:cNvPr id="8" name="矩形 7"/>
            <p:cNvSpPr/>
            <p:nvPr/>
          </p:nvSpPr>
          <p:spPr>
            <a:xfrm>
              <a:off x="1835696" y="915566"/>
              <a:ext cx="5472608" cy="2520280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868198" y="637844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477543" y="2571750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flipH="1">
              <a:off x="7015627" y="577820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1435008" y="2975534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25733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47903" y="0"/>
            <a:ext cx="2016224" cy="612528"/>
            <a:chOff x="-47903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cs typeface="+mn-ea"/>
                </a:rPr>
                <a:t>成员分工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97735" y="1059582"/>
            <a:ext cx="2690190" cy="1969236"/>
            <a:chOff x="2353056" y="3602193"/>
            <a:chExt cx="1926336" cy="1622506"/>
          </a:xfrm>
        </p:grpSpPr>
        <p:sp>
          <p:nvSpPr>
            <p:cNvPr id="16" name="矩形 15"/>
            <p:cNvSpPr/>
            <p:nvPr/>
          </p:nvSpPr>
          <p:spPr>
            <a:xfrm>
              <a:off x="2353056" y="4089535"/>
              <a:ext cx="1926336" cy="1135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zh-CN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项目整体规划与进度管理；</a:t>
              </a:r>
              <a:r>
                <a:rPr lang="en-US" altLang="zh-CN" kern="100" dirty="0" err="1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OpenMv</a:t>
              </a:r>
              <a:r>
                <a:rPr lang="zh-CN" altLang="zh-CN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与</a:t>
              </a:r>
              <a:r>
                <a:rPr lang="en-US" altLang="zh-CN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STM32</a:t>
              </a:r>
              <a:r>
                <a:rPr lang="zh-CN" altLang="zh-CN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实现串口通信；撰写课程报告。</a:t>
              </a:r>
              <a:endParaRPr lang="en-US" altLang="zh-CN" sz="1400" dirty="0">
                <a:latin typeface="+mn-ea"/>
                <a:cs typeface="+mn-ea"/>
              </a:endParaRPr>
            </a:p>
          </p:txBody>
        </p:sp>
        <p:sp>
          <p:nvSpPr>
            <p:cNvPr id="18" name="íš1íḋè">
              <a:extLst>
                <a:ext uri="{FF2B5EF4-FFF2-40B4-BE49-F238E27FC236}">
                  <a16:creationId xmlns:a16="http://schemas.microsoft.com/office/drawing/2014/main" id="{921D2456-A6A6-43F5-AD86-0A010D24A2F0}"/>
                </a:ext>
              </a:extLst>
            </p:cNvPr>
            <p:cNvSpPr txBox="1"/>
            <p:nvPr/>
          </p:nvSpPr>
          <p:spPr>
            <a:xfrm>
              <a:off x="2436270" y="3602193"/>
              <a:ext cx="1808965" cy="45748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b="1" dirty="0">
                  <a:cs typeface="+mn-ea"/>
                </a:rPr>
                <a:t>周艺梵</a:t>
              </a:r>
              <a:endParaRPr lang="id-ID" b="1" dirty="0">
                <a:cs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131840" y="1164346"/>
            <a:ext cx="2890921" cy="2257116"/>
            <a:chOff x="2279113" y="3477702"/>
            <a:chExt cx="2000279" cy="2986779"/>
          </a:xfrm>
        </p:grpSpPr>
        <p:sp>
          <p:nvSpPr>
            <p:cNvPr id="23" name="矩形 22"/>
            <p:cNvSpPr/>
            <p:nvPr/>
          </p:nvSpPr>
          <p:spPr>
            <a:xfrm>
              <a:off x="2353056" y="4089535"/>
              <a:ext cx="1926336" cy="23749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zh-CN" sz="18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原理图设计；外观及结构设计；循迹与转向模块程序设计与功能测试；抓取模块程序设计与功能测试。</a:t>
              </a:r>
              <a:endParaRPr lang="en-US" altLang="zh-CN" sz="1400" dirty="0">
                <a:latin typeface="+mn-ea"/>
                <a:cs typeface="+mn-ea"/>
              </a:endParaRPr>
            </a:p>
          </p:txBody>
        </p:sp>
        <p:sp>
          <p:nvSpPr>
            <p:cNvPr id="25" name="íš1íḋè">
              <a:extLst>
                <a:ext uri="{FF2B5EF4-FFF2-40B4-BE49-F238E27FC236}">
                  <a16:creationId xmlns:a16="http://schemas.microsoft.com/office/drawing/2014/main" id="{921D2456-A6A6-43F5-AD86-0A010D24A2F0}"/>
                </a:ext>
              </a:extLst>
            </p:cNvPr>
            <p:cNvSpPr txBox="1"/>
            <p:nvPr/>
          </p:nvSpPr>
          <p:spPr>
            <a:xfrm>
              <a:off x="2279113" y="3477702"/>
              <a:ext cx="1808965" cy="45749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b="1" dirty="0">
                  <a:cs typeface="+mn-ea"/>
                </a:rPr>
                <a:t>黄纯竹</a:t>
              </a:r>
              <a:endParaRPr lang="id-ID" b="1" dirty="0">
                <a:cs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872461" y="1093640"/>
            <a:ext cx="2784054" cy="1949731"/>
            <a:chOff x="1949727" y="3581865"/>
            <a:chExt cx="2329666" cy="1949731"/>
          </a:xfrm>
        </p:grpSpPr>
        <p:sp>
          <p:nvSpPr>
            <p:cNvPr id="30" name="矩形 29"/>
            <p:cNvSpPr/>
            <p:nvPr/>
          </p:nvSpPr>
          <p:spPr>
            <a:xfrm>
              <a:off x="1949727" y="4089535"/>
              <a:ext cx="2329666" cy="1442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06070" indent="304800">
                <a:lnSpc>
                  <a:spcPct val="125000"/>
                </a:lnSpc>
              </a:pPr>
              <a:r>
                <a:rPr lang="en-US" altLang="zh-CN" sz="1800" kern="100" dirty="0" err="1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OpenMv</a:t>
              </a:r>
              <a:r>
                <a:rPr lang="zh-CN" altLang="zh-CN" sz="18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视觉系统程序设计与组装；硬件设计与器件选型；产品硬件的组装和搭建。</a:t>
              </a:r>
            </a:p>
          </p:txBody>
        </p:sp>
        <p:sp>
          <p:nvSpPr>
            <p:cNvPr id="32" name="íš1íḋè">
              <a:extLst>
                <a:ext uri="{FF2B5EF4-FFF2-40B4-BE49-F238E27FC236}">
                  <a16:creationId xmlns:a16="http://schemas.microsoft.com/office/drawing/2014/main" id="{921D2456-A6A6-43F5-AD86-0A010D24A2F0}"/>
                </a:ext>
              </a:extLst>
            </p:cNvPr>
            <p:cNvSpPr txBox="1"/>
            <p:nvPr/>
          </p:nvSpPr>
          <p:spPr>
            <a:xfrm>
              <a:off x="2456178" y="3581865"/>
              <a:ext cx="1808965" cy="45748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b="1" dirty="0">
                  <a:cs typeface="+mn-ea"/>
                </a:rPr>
                <a:t>刘长远</a:t>
              </a:r>
              <a:endParaRPr lang="id-ID" b="1" dirty="0">
                <a:cs typeface="+mn-ea"/>
              </a:endParaRPr>
            </a:p>
          </p:txBody>
        </p: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9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47903" y="0"/>
            <a:ext cx="2016224" cy="612528"/>
            <a:chOff x="-47903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cs typeface="+mn-ea"/>
                </a:rPr>
                <a:t>总结展望</a:t>
              </a: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CAF780F-AE32-9E90-F5F4-6DF02EF92935}"/>
              </a:ext>
            </a:extLst>
          </p:cNvPr>
          <p:cNvSpPr txBox="1"/>
          <p:nvPr/>
        </p:nvSpPr>
        <p:spPr>
          <a:xfrm>
            <a:off x="690912" y="787184"/>
            <a:ext cx="6623655" cy="3173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本组项目以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Tankbot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智能搬运履带机器人为原型，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模拟加油站中加油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这一工作的执行。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304800" algn="just"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经过一个完整的项目设计周期，包括对于项目背景的查找，制定项目规划，硬件设计与实现，软件设计与编程；本组完成了对于智能履带机器人的设计工作，并通过集成与功能测试等环节，探讨如何将其应用于市场。本组着重于</a:t>
            </a:r>
            <a:r>
              <a:rPr lang="zh-CN" altLang="zh-CN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软件设计与实现阶段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，以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语言为基础，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Keil5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为编程软件，利用轮巡控制与并行控制的基本思想编写代码，并进行</a:t>
            </a:r>
            <a:r>
              <a:rPr lang="zh-CN" altLang="zh-CN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符合实际测试环境的调试工作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。最终，</a:t>
            </a:r>
            <a:r>
              <a:rPr lang="zh-CN" altLang="zh-CN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实现了预期的全部功能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，产品</a:t>
            </a:r>
            <a:r>
              <a:rPr lang="zh-CN" altLang="zh-CN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具有极佳的测试效果与应用前景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39841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3508" y="123478"/>
            <a:ext cx="8856984" cy="4896544"/>
          </a:xfrm>
          <a:prstGeom prst="rect">
            <a:avLst/>
          </a:prstGeom>
          <a:noFill/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5BB4600-5F18-40C6-BF5E-E8C78820B854}"/>
              </a:ext>
            </a:extLst>
          </p:cNvPr>
          <p:cNvGrpSpPr/>
          <p:nvPr/>
        </p:nvGrpSpPr>
        <p:grpSpPr>
          <a:xfrm>
            <a:off x="604102" y="1347614"/>
            <a:ext cx="1075775" cy="2149930"/>
            <a:chOff x="604102" y="1347614"/>
            <a:chExt cx="1075775" cy="2149930"/>
          </a:xfrm>
        </p:grpSpPr>
        <p:grpSp>
          <p:nvGrpSpPr>
            <p:cNvPr id="3" name="组合 2"/>
            <p:cNvGrpSpPr/>
            <p:nvPr/>
          </p:nvGrpSpPr>
          <p:grpSpPr>
            <a:xfrm>
              <a:off x="755576" y="1347614"/>
              <a:ext cx="806989" cy="2149930"/>
              <a:chOff x="1477543" y="637844"/>
              <a:chExt cx="6486890" cy="3157021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1835696" y="915566"/>
                <a:ext cx="5472608" cy="2520280"/>
              </a:xfrm>
              <a:prstGeom prst="rect">
                <a:avLst/>
              </a:prstGeom>
              <a:noFill/>
              <a:ln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</a:endParaRPr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6868198" y="637844"/>
                <a:ext cx="1096235" cy="122311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1477543" y="2571750"/>
                <a:ext cx="1096235" cy="122311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</a:endParaRPr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765847" y="1858649"/>
              <a:ext cx="738664" cy="112786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3600" b="1" dirty="0">
                  <a:cs typeface="+mn-ea"/>
                </a:rPr>
                <a:t>目录</a:t>
              </a:r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>
              <a:off x="1387200" y="1623395"/>
              <a:ext cx="292677" cy="2926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H="1">
              <a:off x="604102" y="2929074"/>
              <a:ext cx="292677" cy="2926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B756C28-8A60-4AF9-BAA9-62973E22580C}"/>
              </a:ext>
            </a:extLst>
          </p:cNvPr>
          <p:cNvGrpSpPr/>
          <p:nvPr/>
        </p:nvGrpSpPr>
        <p:grpSpPr>
          <a:xfrm>
            <a:off x="2394967" y="1131590"/>
            <a:ext cx="3394810" cy="1169551"/>
            <a:chOff x="3208169" y="1196246"/>
            <a:chExt cx="3394810" cy="1141882"/>
          </a:xfrm>
        </p:grpSpPr>
        <p:sp>
          <p:nvSpPr>
            <p:cNvPr id="14" name="文本框 13"/>
            <p:cNvSpPr txBox="1"/>
            <p:nvPr/>
          </p:nvSpPr>
          <p:spPr>
            <a:xfrm>
              <a:off x="3208169" y="1196246"/>
              <a:ext cx="3394810" cy="1141882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r>
                <a:rPr lang="en-US" altLang="zh-CN" sz="1400" b="1" dirty="0">
                  <a:latin typeface="+mn-ea"/>
                  <a:cs typeface="+mn-ea"/>
                </a:rPr>
                <a:t>Part 01</a:t>
              </a:r>
            </a:p>
            <a:p>
              <a:r>
                <a:rPr lang="zh-CN" altLang="en-US" sz="2000" b="1" dirty="0">
                  <a:latin typeface="+mn-ea"/>
                  <a:cs typeface="+mn-ea"/>
                </a:rPr>
                <a:t>项目目标及实施计划</a:t>
              </a:r>
              <a:endParaRPr lang="en-US" altLang="zh-CN" sz="2000" b="1" dirty="0">
                <a:latin typeface="+mn-ea"/>
                <a:cs typeface="+mn-ea"/>
              </a:endParaRPr>
            </a:p>
            <a:p>
              <a:r>
                <a:rPr lang="en-US" altLang="zh-CN" sz="1200" b="1" dirty="0">
                  <a:latin typeface="+mn-ea"/>
                  <a:cs typeface="+mn-ea"/>
                </a:rPr>
                <a:t>Project objectives </a:t>
              </a:r>
            </a:p>
            <a:p>
              <a:r>
                <a:rPr lang="en-US" altLang="zh-CN" sz="1200" b="1" dirty="0">
                  <a:latin typeface="+mn-ea"/>
                  <a:cs typeface="+mn-ea"/>
                </a:rPr>
                <a:t>and implementation plan
</a:t>
              </a:r>
              <a:endParaRPr lang="zh-CN" altLang="en-US" sz="1200" b="1" dirty="0">
                <a:latin typeface="+mn-ea"/>
                <a:cs typeface="+mn-ea"/>
              </a:endParaRPr>
            </a:p>
          </p:txBody>
        </p:sp>
        <p:cxnSp>
          <p:nvCxnSpPr>
            <p:cNvPr id="26" name="直接连接符 25"/>
            <p:cNvCxnSpPr>
              <a:cxnSpLocks/>
            </p:cNvCxnSpPr>
            <p:nvPr/>
          </p:nvCxnSpPr>
          <p:spPr>
            <a:xfrm>
              <a:off x="3287715" y="1962169"/>
              <a:ext cx="162070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C4818E3-61B0-4B38-A0CF-F4ACC9AEB0AF}"/>
              </a:ext>
            </a:extLst>
          </p:cNvPr>
          <p:cNvGrpSpPr/>
          <p:nvPr/>
        </p:nvGrpSpPr>
        <p:grpSpPr>
          <a:xfrm>
            <a:off x="2394967" y="2971151"/>
            <a:ext cx="3394810" cy="1169551"/>
            <a:chOff x="3212859" y="3144190"/>
            <a:chExt cx="3394810" cy="1169551"/>
          </a:xfrm>
        </p:grpSpPr>
        <p:sp>
          <p:nvSpPr>
            <p:cNvPr id="17" name="文本框 16"/>
            <p:cNvSpPr txBox="1"/>
            <p:nvPr/>
          </p:nvSpPr>
          <p:spPr>
            <a:xfrm>
              <a:off x="3212859" y="3144190"/>
              <a:ext cx="3394810" cy="116955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r>
                <a:rPr lang="en-US" altLang="zh-CN" sz="1400" b="1" dirty="0">
                  <a:latin typeface="+mn-ea"/>
                  <a:cs typeface="+mn-ea"/>
                </a:rPr>
                <a:t>Part 03</a:t>
              </a:r>
            </a:p>
            <a:p>
              <a:r>
                <a:rPr lang="zh-CN" altLang="en-US" sz="2000" b="1" dirty="0">
                  <a:latin typeface="+mn-ea"/>
                  <a:cs typeface="+mn-ea"/>
                </a:rPr>
                <a:t>系统集成与功能展示 </a:t>
              </a:r>
              <a:endParaRPr lang="en-US" altLang="zh-CN" sz="2000" b="1" dirty="0">
                <a:latin typeface="+mn-ea"/>
                <a:cs typeface="+mn-ea"/>
              </a:endParaRPr>
            </a:p>
            <a:p>
              <a:r>
                <a:rPr lang="en-US" altLang="zh-CN" sz="1200" b="1" dirty="0">
                  <a:latin typeface="+mn-ea"/>
                  <a:cs typeface="+mn-ea"/>
                </a:rPr>
                <a:t>System integration </a:t>
              </a:r>
            </a:p>
            <a:p>
              <a:r>
                <a:rPr lang="en-US" altLang="zh-CN" sz="1200" b="1" dirty="0">
                  <a:latin typeface="+mn-ea"/>
                  <a:cs typeface="+mn-ea"/>
                </a:rPr>
                <a:t>and function display 
</a:t>
              </a:r>
              <a:endParaRPr lang="zh-CN" altLang="en-US" sz="1200" b="1" dirty="0">
                <a:latin typeface="+mn-ea"/>
                <a:cs typeface="+mn-ea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3284867" y="3896917"/>
              <a:ext cx="162539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2ED4192-45D6-4F53-B272-24C6804A632A}"/>
              </a:ext>
            </a:extLst>
          </p:cNvPr>
          <p:cNvGrpSpPr/>
          <p:nvPr/>
        </p:nvGrpSpPr>
        <p:grpSpPr>
          <a:xfrm>
            <a:off x="5546734" y="1131589"/>
            <a:ext cx="2697674" cy="984885"/>
            <a:chOff x="5978782" y="1207896"/>
            <a:chExt cx="2697674" cy="984885"/>
          </a:xfrm>
        </p:grpSpPr>
        <p:sp>
          <p:nvSpPr>
            <p:cNvPr id="20" name="文本框 19"/>
            <p:cNvSpPr txBox="1"/>
            <p:nvPr/>
          </p:nvSpPr>
          <p:spPr>
            <a:xfrm>
              <a:off x="5978782" y="1207896"/>
              <a:ext cx="2697674" cy="984885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r>
                <a:rPr lang="en-US" altLang="zh-CN" sz="1400" b="1" dirty="0">
                  <a:latin typeface="+mn-ea"/>
                  <a:cs typeface="+mn-ea"/>
                </a:rPr>
                <a:t>Part 02</a:t>
              </a:r>
            </a:p>
            <a:p>
              <a:r>
                <a:rPr lang="zh-CN" altLang="en-US" sz="2000" b="1" dirty="0">
                  <a:latin typeface="+mn-ea"/>
                  <a:cs typeface="+mn-ea"/>
                </a:rPr>
                <a:t>硬件软件设计与实现</a:t>
              </a:r>
              <a:r>
                <a:rPr lang="en-US" altLang="zh-CN" sz="1200" b="1" dirty="0">
                  <a:latin typeface="+mn-ea"/>
                  <a:cs typeface="+mn-ea"/>
                </a:rPr>
                <a:t>Hardware and software design </a:t>
              </a:r>
            </a:p>
            <a:p>
              <a:r>
                <a:rPr lang="en-US" altLang="zh-CN" sz="1200" b="1" dirty="0">
                  <a:latin typeface="+mn-ea"/>
                  <a:cs typeface="+mn-ea"/>
                </a:rPr>
                <a:t>and implementation</a:t>
              </a:r>
              <a:endParaRPr lang="zh-CN" altLang="en-US" sz="1200" b="1" dirty="0">
                <a:latin typeface="+mn-ea"/>
                <a:cs typeface="+mn-ea"/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6082872" y="1982024"/>
              <a:ext cx="162539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B023BA8-39CC-4BC9-B3D1-BD5E4687FE23}"/>
              </a:ext>
            </a:extLst>
          </p:cNvPr>
          <p:cNvGrpSpPr/>
          <p:nvPr/>
        </p:nvGrpSpPr>
        <p:grpSpPr>
          <a:xfrm>
            <a:off x="5546733" y="2962190"/>
            <a:ext cx="1833578" cy="839499"/>
            <a:chOff x="5978782" y="3097656"/>
            <a:chExt cx="1833578" cy="839499"/>
          </a:xfrm>
        </p:grpSpPr>
        <p:sp>
          <p:nvSpPr>
            <p:cNvPr id="23" name="文本框 22"/>
            <p:cNvSpPr txBox="1"/>
            <p:nvPr/>
          </p:nvSpPr>
          <p:spPr>
            <a:xfrm>
              <a:off x="5978782" y="3097656"/>
              <a:ext cx="1833578" cy="800219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r>
                <a:rPr lang="en-US" altLang="zh-CN" sz="1400" b="1" dirty="0">
                  <a:latin typeface="+mn-ea"/>
                  <a:cs typeface="+mn-ea"/>
                </a:rPr>
                <a:t>Part 04</a:t>
              </a:r>
            </a:p>
            <a:p>
              <a:r>
                <a:rPr lang="zh-CN" altLang="en-US" sz="2000" b="1" dirty="0">
                  <a:latin typeface="+mn-ea"/>
                  <a:cs typeface="+mn-ea"/>
                </a:rPr>
                <a:t>总结展望</a:t>
              </a:r>
              <a:endParaRPr lang="en-US" altLang="zh-CN" sz="2000" b="1" dirty="0">
                <a:latin typeface="+mn-ea"/>
                <a:cs typeface="+mn-ea"/>
              </a:endParaRPr>
            </a:p>
            <a:p>
              <a:r>
                <a:rPr lang="en-US" altLang="zh-CN" sz="1200" b="1" dirty="0">
                  <a:latin typeface="+mn-ea"/>
                  <a:cs typeface="+mn-ea"/>
                </a:rPr>
                <a:t>Summary and outlook</a:t>
              </a:r>
              <a:endParaRPr lang="zh-CN" altLang="en-US" sz="1200" b="1" dirty="0">
                <a:latin typeface="+mn-ea"/>
                <a:cs typeface="+mn-ea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5978782" y="3937155"/>
              <a:ext cx="162539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8763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3508" y="123478"/>
            <a:ext cx="8856984" cy="4896544"/>
          </a:xfrm>
          <a:prstGeom prst="rect">
            <a:avLst/>
          </a:prstGeom>
          <a:noFill/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435008" y="637844"/>
            <a:ext cx="6529425" cy="3157021"/>
            <a:chOff x="1435008" y="637844"/>
            <a:chExt cx="6529425" cy="3157021"/>
          </a:xfrm>
        </p:grpSpPr>
        <p:sp>
          <p:nvSpPr>
            <p:cNvPr id="8" name="矩形 7"/>
            <p:cNvSpPr/>
            <p:nvPr/>
          </p:nvSpPr>
          <p:spPr>
            <a:xfrm>
              <a:off x="1835696" y="915566"/>
              <a:ext cx="5472608" cy="2520280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868198" y="637844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477543" y="2571750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 flipH="1">
              <a:off x="1435008" y="2975534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2301898" y="1759131"/>
            <a:ext cx="4279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latin typeface="+mn-ea"/>
                <a:cs typeface="+mn-ea"/>
              </a:rPr>
              <a:t>请各位老师</a:t>
            </a:r>
            <a:endParaRPr lang="en-US" altLang="zh-CN" sz="4000" b="1" dirty="0">
              <a:latin typeface="+mn-ea"/>
              <a:cs typeface="+mn-ea"/>
            </a:endParaRPr>
          </a:p>
          <a:p>
            <a:pPr algn="ctr"/>
            <a:r>
              <a:rPr lang="zh-CN" altLang="en-US" sz="4000" b="1" dirty="0">
                <a:latin typeface="+mn-ea"/>
                <a:cs typeface="+mn-ea"/>
              </a:rPr>
              <a:t>批评指正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414" y="746494"/>
            <a:ext cx="1004138" cy="1005814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3563888" y="1089831"/>
            <a:ext cx="2016224" cy="4148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00320" y="1058462"/>
            <a:ext cx="1531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+mn-ea"/>
              </a:rPr>
              <a:t>天津大学</a:t>
            </a:r>
          </a:p>
        </p:txBody>
      </p:sp>
    </p:spTree>
    <p:extLst>
      <p:ext uri="{BB962C8B-B14F-4D97-AF65-F5344CB8AC3E}">
        <p14:creationId xmlns:p14="http://schemas.microsoft.com/office/powerpoint/2010/main" val="168465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6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3508" y="123478"/>
            <a:ext cx="8856984" cy="4896544"/>
          </a:xfrm>
          <a:prstGeom prst="rect">
            <a:avLst/>
          </a:prstGeom>
          <a:noFill/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47764" y="1733202"/>
            <a:ext cx="4248472" cy="50405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12878" y="2375325"/>
            <a:ext cx="48785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cs typeface="+mn-ea"/>
              </a:rPr>
              <a:t>项目目标及实施计划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73778" y="1732607"/>
            <a:ext cx="4104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  <a:cs typeface="+mn-ea"/>
              </a:rPr>
              <a:t>PART  01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  <a:cs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435008" y="577820"/>
            <a:ext cx="6529425" cy="3217045"/>
            <a:chOff x="1435008" y="577820"/>
            <a:chExt cx="6529425" cy="3217045"/>
          </a:xfrm>
        </p:grpSpPr>
        <p:sp>
          <p:nvSpPr>
            <p:cNvPr id="8" name="矩形 7"/>
            <p:cNvSpPr/>
            <p:nvPr/>
          </p:nvSpPr>
          <p:spPr>
            <a:xfrm>
              <a:off x="1835696" y="915566"/>
              <a:ext cx="5472608" cy="2520280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868198" y="637844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477543" y="2571750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flipH="1">
              <a:off x="7015627" y="577820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1435008" y="2975534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979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47903" y="-1"/>
            <a:ext cx="2016224" cy="612527"/>
            <a:chOff x="-47903" y="-2"/>
            <a:chExt cx="2016224" cy="612527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1" y="-629842"/>
              <a:ext cx="612527" cy="1872208"/>
              <a:chOff x="604103" y="1347613"/>
              <a:chExt cx="1075773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3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74" y="915568"/>
                  <a:ext cx="5472603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6"/>
                <a:ext cx="292676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3" y="292907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cs typeface="+mn-ea"/>
                </a:rPr>
                <a:t>项目目标</a:t>
              </a:r>
            </a:p>
          </p:txBody>
        </p:sp>
      </p:grpSp>
      <p:sp>
        <p:nvSpPr>
          <p:cNvPr id="53" name="Making money is art…">
            <a:extLst>
              <a:ext uri="{FF2B5EF4-FFF2-40B4-BE49-F238E27FC236}">
                <a16:creationId xmlns:a16="http://schemas.microsoft.com/office/drawing/2014/main" id="{975F5A0C-FC1B-4F89-A37B-DC5F27611018}"/>
              </a:ext>
            </a:extLst>
          </p:cNvPr>
          <p:cNvSpPr txBox="1"/>
          <p:nvPr/>
        </p:nvSpPr>
        <p:spPr>
          <a:xfrm>
            <a:off x="998352" y="1425131"/>
            <a:ext cx="4350711" cy="868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 sz="3500" b="0">
                <a:solidFill>
                  <a:srgbClr val="2B2F3C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pPr>
            <a:r>
              <a:rPr lang="zh-CN" altLang="en-US" sz="2000" b="1" kern="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Montserrat Light"/>
              </a:rPr>
              <a:t>视觉系统寻找加油枪</a:t>
            </a:r>
          </a:p>
          <a:p>
            <a:pPr>
              <a:lnSpc>
                <a:spcPct val="150000"/>
              </a:lnSpc>
              <a:defRPr sz="3500" b="0">
                <a:solidFill>
                  <a:srgbClr val="2B2F3C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pPr>
            <a:r>
              <a:rPr lang="zh-CN" altLang="en-US" sz="2000" b="1" kern="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Montserrat Light"/>
              </a:rPr>
              <a:t>并移动至加油枪位置</a:t>
            </a:r>
          </a:p>
        </p:txBody>
      </p:sp>
      <p:sp>
        <p:nvSpPr>
          <p:cNvPr id="54" name="Distinctively develop without focused partnerships. Business…">
            <a:extLst>
              <a:ext uri="{FF2B5EF4-FFF2-40B4-BE49-F238E27FC236}">
                <a16:creationId xmlns:a16="http://schemas.microsoft.com/office/drawing/2014/main" id="{AF55498A-E544-4101-ADB2-2968004C909C}"/>
              </a:ext>
            </a:extLst>
          </p:cNvPr>
          <p:cNvSpPr txBox="1"/>
          <p:nvPr/>
        </p:nvSpPr>
        <p:spPr>
          <a:xfrm>
            <a:off x="998352" y="2531857"/>
            <a:ext cx="2308324" cy="407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000" b="0">
                <a:solidFill>
                  <a:srgbClr val="696F7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pPr>
            <a:r>
              <a:rPr lang="zh-CN" altLang="en-US" b="1" kern="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Montserrat Light"/>
              </a:rPr>
              <a:t>完成摘取加油枪动作</a:t>
            </a:r>
          </a:p>
        </p:txBody>
      </p:sp>
      <p:sp>
        <p:nvSpPr>
          <p:cNvPr id="57" name="65">
            <a:extLst>
              <a:ext uri="{FF2B5EF4-FFF2-40B4-BE49-F238E27FC236}">
                <a16:creationId xmlns:a16="http://schemas.microsoft.com/office/drawing/2014/main" id="{422BC586-1FE2-4F5F-9CC3-64E50F6CD8B9}"/>
              </a:ext>
            </a:extLst>
          </p:cNvPr>
          <p:cNvSpPr txBox="1"/>
          <p:nvPr/>
        </p:nvSpPr>
        <p:spPr>
          <a:xfrm>
            <a:off x="997709" y="3341667"/>
            <a:ext cx="3528392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7000" b="0">
                <a:solidFill>
                  <a:srgbClr val="2B2F3C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r>
              <a:rPr lang="zh-CN" altLang="en-US" sz="2000" b="1" kern="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按预定轨迹运动到汽车油箱处</a:t>
            </a:r>
          </a:p>
        </p:txBody>
      </p:sp>
      <p:sp>
        <p:nvSpPr>
          <p:cNvPr id="60" name="Rounded Rectangle">
            <a:extLst>
              <a:ext uri="{FF2B5EF4-FFF2-40B4-BE49-F238E27FC236}">
                <a16:creationId xmlns:a16="http://schemas.microsoft.com/office/drawing/2014/main" id="{EFFC4A3C-EF81-4442-8E7F-24A0C93CE9F0}"/>
              </a:ext>
            </a:extLst>
          </p:cNvPr>
          <p:cNvSpPr/>
          <p:nvPr/>
        </p:nvSpPr>
        <p:spPr>
          <a:xfrm>
            <a:off x="394720" y="1102435"/>
            <a:ext cx="1964919" cy="46785"/>
          </a:xfrm>
          <a:prstGeom prst="roundRect">
            <a:avLst>
              <a:gd name="adj" fmla="val 50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 hangingPunct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 kern="0">
              <a:latin typeface="Century Gothic" panose="020B0502020202020204" pitchFamily="34" charset="0"/>
              <a:cs typeface="+mn-ea"/>
              <a:sym typeface="Helvetica Neue Medium"/>
            </a:endParaRPr>
          </a:p>
        </p:txBody>
      </p:sp>
      <p:sp>
        <p:nvSpPr>
          <p:cNvPr id="61" name="Design">
            <a:extLst>
              <a:ext uri="{FF2B5EF4-FFF2-40B4-BE49-F238E27FC236}">
                <a16:creationId xmlns:a16="http://schemas.microsoft.com/office/drawing/2014/main" id="{8B23120E-870E-456F-96A5-65FD7DA96081}"/>
              </a:ext>
            </a:extLst>
          </p:cNvPr>
          <p:cNvSpPr txBox="1"/>
          <p:nvPr/>
        </p:nvSpPr>
        <p:spPr>
          <a:xfrm>
            <a:off x="394720" y="800186"/>
            <a:ext cx="419987" cy="201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96F7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pPr defTabSz="412750" hangingPunct="0"/>
            <a:r>
              <a:rPr sz="1000" kern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ea"/>
              </a:rPr>
              <a:t>Design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pic>
        <p:nvPicPr>
          <p:cNvPr id="64" name="图片 5">
            <a:extLst>
              <a:ext uri="{FF2B5EF4-FFF2-40B4-BE49-F238E27FC236}">
                <a16:creationId xmlns:a16="http://schemas.microsoft.com/office/drawing/2014/main" id="{260D539B-27CB-A153-68DA-DD5A2EEEF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8213" y="900951"/>
            <a:ext cx="4310342" cy="3784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8AAC7E2-3712-E594-BEBB-DA179AAFC3FC}"/>
              </a:ext>
            </a:extLst>
          </p:cNvPr>
          <p:cNvSpPr txBox="1"/>
          <p:nvPr/>
        </p:nvSpPr>
        <p:spPr>
          <a:xfrm>
            <a:off x="960209" y="4040809"/>
            <a:ext cx="343027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kern="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放下加油枪，完成加油动作</a:t>
            </a:r>
          </a:p>
          <a:p>
            <a:endParaRPr lang="zh-CN" altLang="en-US" dirty="0"/>
          </a:p>
        </p:txBody>
      </p:sp>
      <p:sp>
        <p:nvSpPr>
          <p:cNvPr id="69" name="Freeform 275">
            <a:extLst>
              <a:ext uri="{FF2B5EF4-FFF2-40B4-BE49-F238E27FC236}">
                <a16:creationId xmlns:a16="http://schemas.microsoft.com/office/drawing/2014/main" id="{06232F56-59CA-F43D-3F7F-4B4DD9200649}"/>
              </a:ext>
            </a:extLst>
          </p:cNvPr>
          <p:cNvSpPr>
            <a:spLocks noEditPoints="1"/>
          </p:cNvSpPr>
          <p:nvPr/>
        </p:nvSpPr>
        <p:spPr bwMode="auto">
          <a:xfrm>
            <a:off x="326634" y="4041065"/>
            <a:ext cx="419987" cy="384660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233 w 288"/>
              <a:gd name="T11" fmla="*/ 131 h 288"/>
              <a:gd name="T12" fmla="*/ 230 w 288"/>
              <a:gd name="T13" fmla="*/ 134 h 288"/>
              <a:gd name="T14" fmla="*/ 189 w 288"/>
              <a:gd name="T15" fmla="*/ 161 h 288"/>
              <a:gd name="T16" fmla="*/ 187 w 288"/>
              <a:gd name="T17" fmla="*/ 165 h 288"/>
              <a:gd name="T18" fmla="*/ 188 w 288"/>
              <a:gd name="T19" fmla="*/ 166 h 288"/>
              <a:gd name="T20" fmla="*/ 205 w 288"/>
              <a:gd name="T21" fmla="*/ 218 h 288"/>
              <a:gd name="T22" fmla="*/ 206 w 288"/>
              <a:gd name="T23" fmla="*/ 223 h 288"/>
              <a:gd name="T24" fmla="*/ 205 w 288"/>
              <a:gd name="T25" fmla="*/ 229 h 288"/>
              <a:gd name="T26" fmla="*/ 198 w 288"/>
              <a:gd name="T27" fmla="*/ 232 h 288"/>
              <a:gd name="T28" fmla="*/ 198 w 288"/>
              <a:gd name="T29" fmla="*/ 232 h 288"/>
              <a:gd name="T30" fmla="*/ 190 w 288"/>
              <a:gd name="T31" fmla="*/ 229 h 288"/>
              <a:gd name="T32" fmla="*/ 148 w 288"/>
              <a:gd name="T33" fmla="*/ 195 h 288"/>
              <a:gd name="T34" fmla="*/ 146 w 288"/>
              <a:gd name="T35" fmla="*/ 194 h 288"/>
              <a:gd name="T36" fmla="*/ 144 w 288"/>
              <a:gd name="T37" fmla="*/ 195 h 288"/>
              <a:gd name="T38" fmla="*/ 104 w 288"/>
              <a:gd name="T39" fmla="*/ 229 h 288"/>
              <a:gd name="T40" fmla="*/ 96 w 288"/>
              <a:gd name="T41" fmla="*/ 232 h 288"/>
              <a:gd name="T42" fmla="*/ 89 w 288"/>
              <a:gd name="T43" fmla="*/ 229 h 288"/>
              <a:gd name="T44" fmla="*/ 87 w 288"/>
              <a:gd name="T45" fmla="*/ 223 h 288"/>
              <a:gd name="T46" fmla="*/ 88 w 288"/>
              <a:gd name="T47" fmla="*/ 218 h 288"/>
              <a:gd name="T48" fmla="*/ 104 w 288"/>
              <a:gd name="T49" fmla="*/ 166 h 288"/>
              <a:gd name="T50" fmla="*/ 104 w 288"/>
              <a:gd name="T51" fmla="*/ 165 h 288"/>
              <a:gd name="T52" fmla="*/ 102 w 288"/>
              <a:gd name="T53" fmla="*/ 161 h 288"/>
              <a:gd name="T54" fmla="*/ 61 w 288"/>
              <a:gd name="T55" fmla="*/ 134 h 288"/>
              <a:gd name="T56" fmla="*/ 58 w 288"/>
              <a:gd name="T57" fmla="*/ 131 h 288"/>
              <a:gd name="T58" fmla="*/ 56 w 288"/>
              <a:gd name="T59" fmla="*/ 125 h 288"/>
              <a:gd name="T60" fmla="*/ 57 w 288"/>
              <a:gd name="T61" fmla="*/ 120 h 288"/>
              <a:gd name="T62" fmla="*/ 61 w 288"/>
              <a:gd name="T63" fmla="*/ 117 h 288"/>
              <a:gd name="T64" fmla="*/ 67 w 288"/>
              <a:gd name="T65" fmla="*/ 116 h 288"/>
              <a:gd name="T66" fmla="*/ 118 w 288"/>
              <a:gd name="T67" fmla="*/ 116 h 288"/>
              <a:gd name="T68" fmla="*/ 120 w 288"/>
              <a:gd name="T69" fmla="*/ 115 h 288"/>
              <a:gd name="T70" fmla="*/ 122 w 288"/>
              <a:gd name="T71" fmla="*/ 113 h 288"/>
              <a:gd name="T72" fmla="*/ 136 w 288"/>
              <a:gd name="T73" fmla="*/ 61 h 288"/>
              <a:gd name="T74" fmla="*/ 138 w 288"/>
              <a:gd name="T75" fmla="*/ 56 h 288"/>
              <a:gd name="T76" fmla="*/ 146 w 288"/>
              <a:gd name="T77" fmla="*/ 52 h 288"/>
              <a:gd name="T78" fmla="*/ 153 w 288"/>
              <a:gd name="T79" fmla="*/ 56 h 288"/>
              <a:gd name="T80" fmla="*/ 155 w 288"/>
              <a:gd name="T81" fmla="*/ 61 h 288"/>
              <a:gd name="T82" fmla="*/ 170 w 288"/>
              <a:gd name="T83" fmla="*/ 113 h 288"/>
              <a:gd name="T84" fmla="*/ 171 w 288"/>
              <a:gd name="T85" fmla="*/ 115 h 288"/>
              <a:gd name="T86" fmla="*/ 174 w 288"/>
              <a:gd name="T87" fmla="*/ 116 h 288"/>
              <a:gd name="T88" fmla="*/ 224 w 288"/>
              <a:gd name="T89" fmla="*/ 116 h 288"/>
              <a:gd name="T90" fmla="*/ 229 w 288"/>
              <a:gd name="T91" fmla="*/ 117 h 288"/>
              <a:gd name="T92" fmla="*/ 234 w 288"/>
              <a:gd name="T93" fmla="*/ 120 h 288"/>
              <a:gd name="T94" fmla="*/ 236 w 288"/>
              <a:gd name="T95" fmla="*/ 125 h 288"/>
              <a:gd name="T96" fmla="*/ 233 w 288"/>
              <a:gd name="T97" fmla="*/ 131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3"/>
                  <a:pt x="65" y="288"/>
                  <a:pt x="144" y="288"/>
                </a:cubicBezTo>
                <a:cubicBezTo>
                  <a:pt x="224" y="288"/>
                  <a:pt x="288" y="223"/>
                  <a:pt x="288" y="144"/>
                </a:cubicBezTo>
                <a:cubicBezTo>
                  <a:pt x="288" y="64"/>
                  <a:pt x="224" y="0"/>
                  <a:pt x="144" y="0"/>
                </a:cubicBezTo>
                <a:close/>
                <a:moveTo>
                  <a:pt x="233" y="131"/>
                </a:moveTo>
                <a:cubicBezTo>
                  <a:pt x="232" y="133"/>
                  <a:pt x="231" y="134"/>
                  <a:pt x="230" y="134"/>
                </a:cubicBezTo>
                <a:cubicBezTo>
                  <a:pt x="189" y="161"/>
                  <a:pt x="189" y="161"/>
                  <a:pt x="189" y="161"/>
                </a:cubicBezTo>
                <a:cubicBezTo>
                  <a:pt x="188" y="161"/>
                  <a:pt x="187" y="164"/>
                  <a:pt x="187" y="165"/>
                </a:cubicBezTo>
                <a:cubicBezTo>
                  <a:pt x="187" y="165"/>
                  <a:pt x="187" y="166"/>
                  <a:pt x="188" y="166"/>
                </a:cubicBezTo>
                <a:cubicBezTo>
                  <a:pt x="205" y="218"/>
                  <a:pt x="205" y="218"/>
                  <a:pt x="205" y="218"/>
                </a:cubicBezTo>
                <a:cubicBezTo>
                  <a:pt x="206" y="220"/>
                  <a:pt x="206" y="221"/>
                  <a:pt x="206" y="223"/>
                </a:cubicBezTo>
                <a:cubicBezTo>
                  <a:pt x="206" y="225"/>
                  <a:pt x="206" y="227"/>
                  <a:pt x="205" y="229"/>
                </a:cubicBezTo>
                <a:cubicBezTo>
                  <a:pt x="203" y="231"/>
                  <a:pt x="200" y="232"/>
                  <a:pt x="198" y="232"/>
                </a:cubicBezTo>
                <a:cubicBezTo>
                  <a:pt x="198" y="232"/>
                  <a:pt x="198" y="232"/>
                  <a:pt x="198" y="232"/>
                </a:cubicBezTo>
                <a:cubicBezTo>
                  <a:pt x="194" y="232"/>
                  <a:pt x="192" y="230"/>
                  <a:pt x="190" y="229"/>
                </a:cubicBezTo>
                <a:cubicBezTo>
                  <a:pt x="148" y="195"/>
                  <a:pt x="148" y="195"/>
                  <a:pt x="148" y="195"/>
                </a:cubicBezTo>
                <a:cubicBezTo>
                  <a:pt x="148" y="194"/>
                  <a:pt x="147" y="194"/>
                  <a:pt x="146" y="194"/>
                </a:cubicBezTo>
                <a:cubicBezTo>
                  <a:pt x="145" y="194"/>
                  <a:pt x="144" y="194"/>
                  <a:pt x="144" y="195"/>
                </a:cubicBezTo>
                <a:cubicBezTo>
                  <a:pt x="104" y="229"/>
                  <a:pt x="104" y="229"/>
                  <a:pt x="104" y="229"/>
                </a:cubicBezTo>
                <a:cubicBezTo>
                  <a:pt x="102" y="230"/>
                  <a:pt x="100" y="232"/>
                  <a:pt x="96" y="232"/>
                </a:cubicBezTo>
                <a:cubicBezTo>
                  <a:pt x="94" y="232"/>
                  <a:pt x="91" y="231"/>
                  <a:pt x="89" y="229"/>
                </a:cubicBezTo>
                <a:cubicBezTo>
                  <a:pt x="88" y="226"/>
                  <a:pt x="87" y="224"/>
                  <a:pt x="87" y="223"/>
                </a:cubicBezTo>
                <a:cubicBezTo>
                  <a:pt x="87" y="221"/>
                  <a:pt x="88" y="220"/>
                  <a:pt x="88" y="218"/>
                </a:cubicBezTo>
                <a:cubicBezTo>
                  <a:pt x="104" y="166"/>
                  <a:pt x="104" y="166"/>
                  <a:pt x="104" y="166"/>
                </a:cubicBezTo>
                <a:cubicBezTo>
                  <a:pt x="104" y="166"/>
                  <a:pt x="104" y="166"/>
                  <a:pt x="104" y="165"/>
                </a:cubicBezTo>
                <a:cubicBezTo>
                  <a:pt x="104" y="164"/>
                  <a:pt x="103" y="162"/>
                  <a:pt x="102" y="161"/>
                </a:cubicBezTo>
                <a:cubicBezTo>
                  <a:pt x="61" y="134"/>
                  <a:pt x="61" y="134"/>
                  <a:pt x="61" y="134"/>
                </a:cubicBezTo>
                <a:cubicBezTo>
                  <a:pt x="60" y="134"/>
                  <a:pt x="59" y="133"/>
                  <a:pt x="58" y="131"/>
                </a:cubicBezTo>
                <a:cubicBezTo>
                  <a:pt x="57" y="130"/>
                  <a:pt x="56" y="128"/>
                  <a:pt x="56" y="125"/>
                </a:cubicBezTo>
                <a:cubicBezTo>
                  <a:pt x="56" y="123"/>
                  <a:pt x="56" y="121"/>
                  <a:pt x="57" y="120"/>
                </a:cubicBezTo>
                <a:cubicBezTo>
                  <a:pt x="59" y="119"/>
                  <a:pt x="60" y="118"/>
                  <a:pt x="61" y="117"/>
                </a:cubicBezTo>
                <a:cubicBezTo>
                  <a:pt x="63" y="116"/>
                  <a:pt x="65" y="116"/>
                  <a:pt x="67" y="116"/>
                </a:cubicBezTo>
                <a:cubicBezTo>
                  <a:pt x="118" y="116"/>
                  <a:pt x="118" y="116"/>
                  <a:pt x="118" y="116"/>
                </a:cubicBezTo>
                <a:cubicBezTo>
                  <a:pt x="118" y="116"/>
                  <a:pt x="119" y="116"/>
                  <a:pt x="120" y="115"/>
                </a:cubicBezTo>
                <a:cubicBezTo>
                  <a:pt x="121" y="115"/>
                  <a:pt x="121" y="114"/>
                  <a:pt x="122" y="113"/>
                </a:cubicBezTo>
                <a:cubicBezTo>
                  <a:pt x="136" y="61"/>
                  <a:pt x="136" y="61"/>
                  <a:pt x="136" y="61"/>
                </a:cubicBezTo>
                <a:cubicBezTo>
                  <a:pt x="137" y="59"/>
                  <a:pt x="137" y="57"/>
                  <a:pt x="138" y="56"/>
                </a:cubicBezTo>
                <a:cubicBezTo>
                  <a:pt x="139" y="54"/>
                  <a:pt x="142" y="52"/>
                  <a:pt x="146" y="52"/>
                </a:cubicBezTo>
                <a:cubicBezTo>
                  <a:pt x="150" y="52"/>
                  <a:pt x="152" y="54"/>
                  <a:pt x="153" y="56"/>
                </a:cubicBezTo>
                <a:cubicBezTo>
                  <a:pt x="154" y="57"/>
                  <a:pt x="154" y="59"/>
                  <a:pt x="155" y="61"/>
                </a:cubicBezTo>
                <a:cubicBezTo>
                  <a:pt x="170" y="113"/>
                  <a:pt x="170" y="113"/>
                  <a:pt x="170" y="113"/>
                </a:cubicBezTo>
                <a:cubicBezTo>
                  <a:pt x="170" y="114"/>
                  <a:pt x="170" y="115"/>
                  <a:pt x="171" y="115"/>
                </a:cubicBezTo>
                <a:cubicBezTo>
                  <a:pt x="172" y="116"/>
                  <a:pt x="173" y="116"/>
                  <a:pt x="174" y="116"/>
                </a:cubicBezTo>
                <a:cubicBezTo>
                  <a:pt x="224" y="116"/>
                  <a:pt x="224" y="116"/>
                  <a:pt x="224" y="116"/>
                </a:cubicBezTo>
                <a:cubicBezTo>
                  <a:pt x="226" y="116"/>
                  <a:pt x="227" y="116"/>
                  <a:pt x="229" y="117"/>
                </a:cubicBezTo>
                <a:cubicBezTo>
                  <a:pt x="230" y="117"/>
                  <a:pt x="232" y="118"/>
                  <a:pt x="234" y="120"/>
                </a:cubicBezTo>
                <a:cubicBezTo>
                  <a:pt x="235" y="121"/>
                  <a:pt x="236" y="123"/>
                  <a:pt x="236" y="125"/>
                </a:cubicBezTo>
                <a:cubicBezTo>
                  <a:pt x="236" y="128"/>
                  <a:pt x="234" y="130"/>
                  <a:pt x="233" y="131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+mn-ea"/>
              <a:cs typeface="+mn-ea"/>
            </a:endParaRPr>
          </a:p>
        </p:txBody>
      </p:sp>
      <p:sp>
        <p:nvSpPr>
          <p:cNvPr id="70" name="Freeform 275">
            <a:extLst>
              <a:ext uri="{FF2B5EF4-FFF2-40B4-BE49-F238E27FC236}">
                <a16:creationId xmlns:a16="http://schemas.microsoft.com/office/drawing/2014/main" id="{0EB2FBB8-E04C-E72E-E231-AB91BBEAD93A}"/>
              </a:ext>
            </a:extLst>
          </p:cNvPr>
          <p:cNvSpPr>
            <a:spLocks noEditPoints="1"/>
          </p:cNvSpPr>
          <p:nvPr/>
        </p:nvSpPr>
        <p:spPr bwMode="auto">
          <a:xfrm>
            <a:off x="326634" y="2588594"/>
            <a:ext cx="419987" cy="384660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233 w 288"/>
              <a:gd name="T11" fmla="*/ 131 h 288"/>
              <a:gd name="T12" fmla="*/ 230 w 288"/>
              <a:gd name="T13" fmla="*/ 134 h 288"/>
              <a:gd name="T14" fmla="*/ 189 w 288"/>
              <a:gd name="T15" fmla="*/ 161 h 288"/>
              <a:gd name="T16" fmla="*/ 187 w 288"/>
              <a:gd name="T17" fmla="*/ 165 h 288"/>
              <a:gd name="T18" fmla="*/ 188 w 288"/>
              <a:gd name="T19" fmla="*/ 166 h 288"/>
              <a:gd name="T20" fmla="*/ 205 w 288"/>
              <a:gd name="T21" fmla="*/ 218 h 288"/>
              <a:gd name="T22" fmla="*/ 206 w 288"/>
              <a:gd name="T23" fmla="*/ 223 h 288"/>
              <a:gd name="T24" fmla="*/ 205 w 288"/>
              <a:gd name="T25" fmla="*/ 229 h 288"/>
              <a:gd name="T26" fmla="*/ 198 w 288"/>
              <a:gd name="T27" fmla="*/ 232 h 288"/>
              <a:gd name="T28" fmla="*/ 198 w 288"/>
              <a:gd name="T29" fmla="*/ 232 h 288"/>
              <a:gd name="T30" fmla="*/ 190 w 288"/>
              <a:gd name="T31" fmla="*/ 229 h 288"/>
              <a:gd name="T32" fmla="*/ 148 w 288"/>
              <a:gd name="T33" fmla="*/ 195 h 288"/>
              <a:gd name="T34" fmla="*/ 146 w 288"/>
              <a:gd name="T35" fmla="*/ 194 h 288"/>
              <a:gd name="T36" fmla="*/ 144 w 288"/>
              <a:gd name="T37" fmla="*/ 195 h 288"/>
              <a:gd name="T38" fmla="*/ 104 w 288"/>
              <a:gd name="T39" fmla="*/ 229 h 288"/>
              <a:gd name="T40" fmla="*/ 96 w 288"/>
              <a:gd name="T41" fmla="*/ 232 h 288"/>
              <a:gd name="T42" fmla="*/ 89 w 288"/>
              <a:gd name="T43" fmla="*/ 229 h 288"/>
              <a:gd name="T44" fmla="*/ 87 w 288"/>
              <a:gd name="T45" fmla="*/ 223 h 288"/>
              <a:gd name="T46" fmla="*/ 88 w 288"/>
              <a:gd name="T47" fmla="*/ 218 h 288"/>
              <a:gd name="T48" fmla="*/ 104 w 288"/>
              <a:gd name="T49" fmla="*/ 166 h 288"/>
              <a:gd name="T50" fmla="*/ 104 w 288"/>
              <a:gd name="T51" fmla="*/ 165 h 288"/>
              <a:gd name="T52" fmla="*/ 102 w 288"/>
              <a:gd name="T53" fmla="*/ 161 h 288"/>
              <a:gd name="T54" fmla="*/ 61 w 288"/>
              <a:gd name="T55" fmla="*/ 134 h 288"/>
              <a:gd name="T56" fmla="*/ 58 w 288"/>
              <a:gd name="T57" fmla="*/ 131 h 288"/>
              <a:gd name="T58" fmla="*/ 56 w 288"/>
              <a:gd name="T59" fmla="*/ 125 h 288"/>
              <a:gd name="T60" fmla="*/ 57 w 288"/>
              <a:gd name="T61" fmla="*/ 120 h 288"/>
              <a:gd name="T62" fmla="*/ 61 w 288"/>
              <a:gd name="T63" fmla="*/ 117 h 288"/>
              <a:gd name="T64" fmla="*/ 67 w 288"/>
              <a:gd name="T65" fmla="*/ 116 h 288"/>
              <a:gd name="T66" fmla="*/ 118 w 288"/>
              <a:gd name="T67" fmla="*/ 116 h 288"/>
              <a:gd name="T68" fmla="*/ 120 w 288"/>
              <a:gd name="T69" fmla="*/ 115 h 288"/>
              <a:gd name="T70" fmla="*/ 122 w 288"/>
              <a:gd name="T71" fmla="*/ 113 h 288"/>
              <a:gd name="T72" fmla="*/ 136 w 288"/>
              <a:gd name="T73" fmla="*/ 61 h 288"/>
              <a:gd name="T74" fmla="*/ 138 w 288"/>
              <a:gd name="T75" fmla="*/ 56 h 288"/>
              <a:gd name="T76" fmla="*/ 146 w 288"/>
              <a:gd name="T77" fmla="*/ 52 h 288"/>
              <a:gd name="T78" fmla="*/ 153 w 288"/>
              <a:gd name="T79" fmla="*/ 56 h 288"/>
              <a:gd name="T80" fmla="*/ 155 w 288"/>
              <a:gd name="T81" fmla="*/ 61 h 288"/>
              <a:gd name="T82" fmla="*/ 170 w 288"/>
              <a:gd name="T83" fmla="*/ 113 h 288"/>
              <a:gd name="T84" fmla="*/ 171 w 288"/>
              <a:gd name="T85" fmla="*/ 115 h 288"/>
              <a:gd name="T86" fmla="*/ 174 w 288"/>
              <a:gd name="T87" fmla="*/ 116 h 288"/>
              <a:gd name="T88" fmla="*/ 224 w 288"/>
              <a:gd name="T89" fmla="*/ 116 h 288"/>
              <a:gd name="T90" fmla="*/ 229 w 288"/>
              <a:gd name="T91" fmla="*/ 117 h 288"/>
              <a:gd name="T92" fmla="*/ 234 w 288"/>
              <a:gd name="T93" fmla="*/ 120 h 288"/>
              <a:gd name="T94" fmla="*/ 236 w 288"/>
              <a:gd name="T95" fmla="*/ 125 h 288"/>
              <a:gd name="T96" fmla="*/ 233 w 288"/>
              <a:gd name="T97" fmla="*/ 131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3"/>
                  <a:pt x="65" y="288"/>
                  <a:pt x="144" y="288"/>
                </a:cubicBezTo>
                <a:cubicBezTo>
                  <a:pt x="224" y="288"/>
                  <a:pt x="288" y="223"/>
                  <a:pt x="288" y="144"/>
                </a:cubicBezTo>
                <a:cubicBezTo>
                  <a:pt x="288" y="64"/>
                  <a:pt x="224" y="0"/>
                  <a:pt x="144" y="0"/>
                </a:cubicBezTo>
                <a:close/>
                <a:moveTo>
                  <a:pt x="233" y="131"/>
                </a:moveTo>
                <a:cubicBezTo>
                  <a:pt x="232" y="133"/>
                  <a:pt x="231" y="134"/>
                  <a:pt x="230" y="134"/>
                </a:cubicBezTo>
                <a:cubicBezTo>
                  <a:pt x="189" y="161"/>
                  <a:pt x="189" y="161"/>
                  <a:pt x="189" y="161"/>
                </a:cubicBezTo>
                <a:cubicBezTo>
                  <a:pt x="188" y="161"/>
                  <a:pt x="187" y="164"/>
                  <a:pt x="187" y="165"/>
                </a:cubicBezTo>
                <a:cubicBezTo>
                  <a:pt x="187" y="165"/>
                  <a:pt x="187" y="166"/>
                  <a:pt x="188" y="166"/>
                </a:cubicBezTo>
                <a:cubicBezTo>
                  <a:pt x="205" y="218"/>
                  <a:pt x="205" y="218"/>
                  <a:pt x="205" y="218"/>
                </a:cubicBezTo>
                <a:cubicBezTo>
                  <a:pt x="206" y="220"/>
                  <a:pt x="206" y="221"/>
                  <a:pt x="206" y="223"/>
                </a:cubicBezTo>
                <a:cubicBezTo>
                  <a:pt x="206" y="225"/>
                  <a:pt x="206" y="227"/>
                  <a:pt x="205" y="229"/>
                </a:cubicBezTo>
                <a:cubicBezTo>
                  <a:pt x="203" y="231"/>
                  <a:pt x="200" y="232"/>
                  <a:pt x="198" y="232"/>
                </a:cubicBezTo>
                <a:cubicBezTo>
                  <a:pt x="198" y="232"/>
                  <a:pt x="198" y="232"/>
                  <a:pt x="198" y="232"/>
                </a:cubicBezTo>
                <a:cubicBezTo>
                  <a:pt x="194" y="232"/>
                  <a:pt x="192" y="230"/>
                  <a:pt x="190" y="229"/>
                </a:cubicBezTo>
                <a:cubicBezTo>
                  <a:pt x="148" y="195"/>
                  <a:pt x="148" y="195"/>
                  <a:pt x="148" y="195"/>
                </a:cubicBezTo>
                <a:cubicBezTo>
                  <a:pt x="148" y="194"/>
                  <a:pt x="147" y="194"/>
                  <a:pt x="146" y="194"/>
                </a:cubicBezTo>
                <a:cubicBezTo>
                  <a:pt x="145" y="194"/>
                  <a:pt x="144" y="194"/>
                  <a:pt x="144" y="195"/>
                </a:cubicBezTo>
                <a:cubicBezTo>
                  <a:pt x="104" y="229"/>
                  <a:pt x="104" y="229"/>
                  <a:pt x="104" y="229"/>
                </a:cubicBezTo>
                <a:cubicBezTo>
                  <a:pt x="102" y="230"/>
                  <a:pt x="100" y="232"/>
                  <a:pt x="96" y="232"/>
                </a:cubicBezTo>
                <a:cubicBezTo>
                  <a:pt x="94" y="232"/>
                  <a:pt x="91" y="231"/>
                  <a:pt x="89" y="229"/>
                </a:cubicBezTo>
                <a:cubicBezTo>
                  <a:pt x="88" y="226"/>
                  <a:pt x="87" y="224"/>
                  <a:pt x="87" y="223"/>
                </a:cubicBezTo>
                <a:cubicBezTo>
                  <a:pt x="87" y="221"/>
                  <a:pt x="88" y="220"/>
                  <a:pt x="88" y="218"/>
                </a:cubicBezTo>
                <a:cubicBezTo>
                  <a:pt x="104" y="166"/>
                  <a:pt x="104" y="166"/>
                  <a:pt x="104" y="166"/>
                </a:cubicBezTo>
                <a:cubicBezTo>
                  <a:pt x="104" y="166"/>
                  <a:pt x="104" y="166"/>
                  <a:pt x="104" y="165"/>
                </a:cubicBezTo>
                <a:cubicBezTo>
                  <a:pt x="104" y="164"/>
                  <a:pt x="103" y="162"/>
                  <a:pt x="102" y="161"/>
                </a:cubicBezTo>
                <a:cubicBezTo>
                  <a:pt x="61" y="134"/>
                  <a:pt x="61" y="134"/>
                  <a:pt x="61" y="134"/>
                </a:cubicBezTo>
                <a:cubicBezTo>
                  <a:pt x="60" y="134"/>
                  <a:pt x="59" y="133"/>
                  <a:pt x="58" y="131"/>
                </a:cubicBezTo>
                <a:cubicBezTo>
                  <a:pt x="57" y="130"/>
                  <a:pt x="56" y="128"/>
                  <a:pt x="56" y="125"/>
                </a:cubicBezTo>
                <a:cubicBezTo>
                  <a:pt x="56" y="123"/>
                  <a:pt x="56" y="121"/>
                  <a:pt x="57" y="120"/>
                </a:cubicBezTo>
                <a:cubicBezTo>
                  <a:pt x="59" y="119"/>
                  <a:pt x="60" y="118"/>
                  <a:pt x="61" y="117"/>
                </a:cubicBezTo>
                <a:cubicBezTo>
                  <a:pt x="63" y="116"/>
                  <a:pt x="65" y="116"/>
                  <a:pt x="67" y="116"/>
                </a:cubicBezTo>
                <a:cubicBezTo>
                  <a:pt x="118" y="116"/>
                  <a:pt x="118" y="116"/>
                  <a:pt x="118" y="116"/>
                </a:cubicBezTo>
                <a:cubicBezTo>
                  <a:pt x="118" y="116"/>
                  <a:pt x="119" y="116"/>
                  <a:pt x="120" y="115"/>
                </a:cubicBezTo>
                <a:cubicBezTo>
                  <a:pt x="121" y="115"/>
                  <a:pt x="121" y="114"/>
                  <a:pt x="122" y="113"/>
                </a:cubicBezTo>
                <a:cubicBezTo>
                  <a:pt x="136" y="61"/>
                  <a:pt x="136" y="61"/>
                  <a:pt x="136" y="61"/>
                </a:cubicBezTo>
                <a:cubicBezTo>
                  <a:pt x="137" y="59"/>
                  <a:pt x="137" y="57"/>
                  <a:pt x="138" y="56"/>
                </a:cubicBezTo>
                <a:cubicBezTo>
                  <a:pt x="139" y="54"/>
                  <a:pt x="142" y="52"/>
                  <a:pt x="146" y="52"/>
                </a:cubicBezTo>
                <a:cubicBezTo>
                  <a:pt x="150" y="52"/>
                  <a:pt x="152" y="54"/>
                  <a:pt x="153" y="56"/>
                </a:cubicBezTo>
                <a:cubicBezTo>
                  <a:pt x="154" y="57"/>
                  <a:pt x="154" y="59"/>
                  <a:pt x="155" y="61"/>
                </a:cubicBezTo>
                <a:cubicBezTo>
                  <a:pt x="170" y="113"/>
                  <a:pt x="170" y="113"/>
                  <a:pt x="170" y="113"/>
                </a:cubicBezTo>
                <a:cubicBezTo>
                  <a:pt x="170" y="114"/>
                  <a:pt x="170" y="115"/>
                  <a:pt x="171" y="115"/>
                </a:cubicBezTo>
                <a:cubicBezTo>
                  <a:pt x="172" y="116"/>
                  <a:pt x="173" y="116"/>
                  <a:pt x="174" y="116"/>
                </a:cubicBezTo>
                <a:cubicBezTo>
                  <a:pt x="224" y="116"/>
                  <a:pt x="224" y="116"/>
                  <a:pt x="224" y="116"/>
                </a:cubicBezTo>
                <a:cubicBezTo>
                  <a:pt x="226" y="116"/>
                  <a:pt x="227" y="116"/>
                  <a:pt x="229" y="117"/>
                </a:cubicBezTo>
                <a:cubicBezTo>
                  <a:pt x="230" y="117"/>
                  <a:pt x="232" y="118"/>
                  <a:pt x="234" y="120"/>
                </a:cubicBezTo>
                <a:cubicBezTo>
                  <a:pt x="235" y="121"/>
                  <a:pt x="236" y="123"/>
                  <a:pt x="236" y="125"/>
                </a:cubicBezTo>
                <a:cubicBezTo>
                  <a:pt x="236" y="128"/>
                  <a:pt x="234" y="130"/>
                  <a:pt x="233" y="131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+mn-ea"/>
              <a:cs typeface="+mn-ea"/>
            </a:endParaRPr>
          </a:p>
        </p:txBody>
      </p:sp>
      <p:sp>
        <p:nvSpPr>
          <p:cNvPr id="71" name="Freeform 275">
            <a:extLst>
              <a:ext uri="{FF2B5EF4-FFF2-40B4-BE49-F238E27FC236}">
                <a16:creationId xmlns:a16="http://schemas.microsoft.com/office/drawing/2014/main" id="{FE6754C9-C247-5A20-9830-A44D4A03A966}"/>
              </a:ext>
            </a:extLst>
          </p:cNvPr>
          <p:cNvSpPr>
            <a:spLocks noEditPoints="1"/>
          </p:cNvSpPr>
          <p:nvPr/>
        </p:nvSpPr>
        <p:spPr bwMode="auto">
          <a:xfrm>
            <a:off x="309141" y="1679918"/>
            <a:ext cx="419987" cy="384660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233 w 288"/>
              <a:gd name="T11" fmla="*/ 131 h 288"/>
              <a:gd name="T12" fmla="*/ 230 w 288"/>
              <a:gd name="T13" fmla="*/ 134 h 288"/>
              <a:gd name="T14" fmla="*/ 189 w 288"/>
              <a:gd name="T15" fmla="*/ 161 h 288"/>
              <a:gd name="T16" fmla="*/ 187 w 288"/>
              <a:gd name="T17" fmla="*/ 165 h 288"/>
              <a:gd name="T18" fmla="*/ 188 w 288"/>
              <a:gd name="T19" fmla="*/ 166 h 288"/>
              <a:gd name="T20" fmla="*/ 205 w 288"/>
              <a:gd name="T21" fmla="*/ 218 h 288"/>
              <a:gd name="T22" fmla="*/ 206 w 288"/>
              <a:gd name="T23" fmla="*/ 223 h 288"/>
              <a:gd name="T24" fmla="*/ 205 w 288"/>
              <a:gd name="T25" fmla="*/ 229 h 288"/>
              <a:gd name="T26" fmla="*/ 198 w 288"/>
              <a:gd name="T27" fmla="*/ 232 h 288"/>
              <a:gd name="T28" fmla="*/ 198 w 288"/>
              <a:gd name="T29" fmla="*/ 232 h 288"/>
              <a:gd name="T30" fmla="*/ 190 w 288"/>
              <a:gd name="T31" fmla="*/ 229 h 288"/>
              <a:gd name="T32" fmla="*/ 148 w 288"/>
              <a:gd name="T33" fmla="*/ 195 h 288"/>
              <a:gd name="T34" fmla="*/ 146 w 288"/>
              <a:gd name="T35" fmla="*/ 194 h 288"/>
              <a:gd name="T36" fmla="*/ 144 w 288"/>
              <a:gd name="T37" fmla="*/ 195 h 288"/>
              <a:gd name="T38" fmla="*/ 104 w 288"/>
              <a:gd name="T39" fmla="*/ 229 h 288"/>
              <a:gd name="T40" fmla="*/ 96 w 288"/>
              <a:gd name="T41" fmla="*/ 232 h 288"/>
              <a:gd name="T42" fmla="*/ 89 w 288"/>
              <a:gd name="T43" fmla="*/ 229 h 288"/>
              <a:gd name="T44" fmla="*/ 87 w 288"/>
              <a:gd name="T45" fmla="*/ 223 h 288"/>
              <a:gd name="T46" fmla="*/ 88 w 288"/>
              <a:gd name="T47" fmla="*/ 218 h 288"/>
              <a:gd name="T48" fmla="*/ 104 w 288"/>
              <a:gd name="T49" fmla="*/ 166 h 288"/>
              <a:gd name="T50" fmla="*/ 104 w 288"/>
              <a:gd name="T51" fmla="*/ 165 h 288"/>
              <a:gd name="T52" fmla="*/ 102 w 288"/>
              <a:gd name="T53" fmla="*/ 161 h 288"/>
              <a:gd name="T54" fmla="*/ 61 w 288"/>
              <a:gd name="T55" fmla="*/ 134 h 288"/>
              <a:gd name="T56" fmla="*/ 58 w 288"/>
              <a:gd name="T57" fmla="*/ 131 h 288"/>
              <a:gd name="T58" fmla="*/ 56 w 288"/>
              <a:gd name="T59" fmla="*/ 125 h 288"/>
              <a:gd name="T60" fmla="*/ 57 w 288"/>
              <a:gd name="T61" fmla="*/ 120 h 288"/>
              <a:gd name="T62" fmla="*/ 61 w 288"/>
              <a:gd name="T63" fmla="*/ 117 h 288"/>
              <a:gd name="T64" fmla="*/ 67 w 288"/>
              <a:gd name="T65" fmla="*/ 116 h 288"/>
              <a:gd name="T66" fmla="*/ 118 w 288"/>
              <a:gd name="T67" fmla="*/ 116 h 288"/>
              <a:gd name="T68" fmla="*/ 120 w 288"/>
              <a:gd name="T69" fmla="*/ 115 h 288"/>
              <a:gd name="T70" fmla="*/ 122 w 288"/>
              <a:gd name="T71" fmla="*/ 113 h 288"/>
              <a:gd name="T72" fmla="*/ 136 w 288"/>
              <a:gd name="T73" fmla="*/ 61 h 288"/>
              <a:gd name="T74" fmla="*/ 138 w 288"/>
              <a:gd name="T75" fmla="*/ 56 h 288"/>
              <a:gd name="T76" fmla="*/ 146 w 288"/>
              <a:gd name="T77" fmla="*/ 52 h 288"/>
              <a:gd name="T78" fmla="*/ 153 w 288"/>
              <a:gd name="T79" fmla="*/ 56 h 288"/>
              <a:gd name="T80" fmla="*/ 155 w 288"/>
              <a:gd name="T81" fmla="*/ 61 h 288"/>
              <a:gd name="T82" fmla="*/ 170 w 288"/>
              <a:gd name="T83" fmla="*/ 113 h 288"/>
              <a:gd name="T84" fmla="*/ 171 w 288"/>
              <a:gd name="T85" fmla="*/ 115 h 288"/>
              <a:gd name="T86" fmla="*/ 174 w 288"/>
              <a:gd name="T87" fmla="*/ 116 h 288"/>
              <a:gd name="T88" fmla="*/ 224 w 288"/>
              <a:gd name="T89" fmla="*/ 116 h 288"/>
              <a:gd name="T90" fmla="*/ 229 w 288"/>
              <a:gd name="T91" fmla="*/ 117 h 288"/>
              <a:gd name="T92" fmla="*/ 234 w 288"/>
              <a:gd name="T93" fmla="*/ 120 h 288"/>
              <a:gd name="T94" fmla="*/ 236 w 288"/>
              <a:gd name="T95" fmla="*/ 125 h 288"/>
              <a:gd name="T96" fmla="*/ 233 w 288"/>
              <a:gd name="T97" fmla="*/ 131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3"/>
                  <a:pt x="65" y="288"/>
                  <a:pt x="144" y="288"/>
                </a:cubicBezTo>
                <a:cubicBezTo>
                  <a:pt x="224" y="288"/>
                  <a:pt x="288" y="223"/>
                  <a:pt x="288" y="144"/>
                </a:cubicBezTo>
                <a:cubicBezTo>
                  <a:pt x="288" y="64"/>
                  <a:pt x="224" y="0"/>
                  <a:pt x="144" y="0"/>
                </a:cubicBezTo>
                <a:close/>
                <a:moveTo>
                  <a:pt x="233" y="131"/>
                </a:moveTo>
                <a:cubicBezTo>
                  <a:pt x="232" y="133"/>
                  <a:pt x="231" y="134"/>
                  <a:pt x="230" y="134"/>
                </a:cubicBezTo>
                <a:cubicBezTo>
                  <a:pt x="189" y="161"/>
                  <a:pt x="189" y="161"/>
                  <a:pt x="189" y="161"/>
                </a:cubicBezTo>
                <a:cubicBezTo>
                  <a:pt x="188" y="161"/>
                  <a:pt x="187" y="164"/>
                  <a:pt x="187" y="165"/>
                </a:cubicBezTo>
                <a:cubicBezTo>
                  <a:pt x="187" y="165"/>
                  <a:pt x="187" y="166"/>
                  <a:pt x="188" y="166"/>
                </a:cubicBezTo>
                <a:cubicBezTo>
                  <a:pt x="205" y="218"/>
                  <a:pt x="205" y="218"/>
                  <a:pt x="205" y="218"/>
                </a:cubicBezTo>
                <a:cubicBezTo>
                  <a:pt x="206" y="220"/>
                  <a:pt x="206" y="221"/>
                  <a:pt x="206" y="223"/>
                </a:cubicBezTo>
                <a:cubicBezTo>
                  <a:pt x="206" y="225"/>
                  <a:pt x="206" y="227"/>
                  <a:pt x="205" y="229"/>
                </a:cubicBezTo>
                <a:cubicBezTo>
                  <a:pt x="203" y="231"/>
                  <a:pt x="200" y="232"/>
                  <a:pt x="198" y="232"/>
                </a:cubicBezTo>
                <a:cubicBezTo>
                  <a:pt x="198" y="232"/>
                  <a:pt x="198" y="232"/>
                  <a:pt x="198" y="232"/>
                </a:cubicBezTo>
                <a:cubicBezTo>
                  <a:pt x="194" y="232"/>
                  <a:pt x="192" y="230"/>
                  <a:pt x="190" y="229"/>
                </a:cubicBezTo>
                <a:cubicBezTo>
                  <a:pt x="148" y="195"/>
                  <a:pt x="148" y="195"/>
                  <a:pt x="148" y="195"/>
                </a:cubicBezTo>
                <a:cubicBezTo>
                  <a:pt x="148" y="194"/>
                  <a:pt x="147" y="194"/>
                  <a:pt x="146" y="194"/>
                </a:cubicBezTo>
                <a:cubicBezTo>
                  <a:pt x="145" y="194"/>
                  <a:pt x="144" y="194"/>
                  <a:pt x="144" y="195"/>
                </a:cubicBezTo>
                <a:cubicBezTo>
                  <a:pt x="104" y="229"/>
                  <a:pt x="104" y="229"/>
                  <a:pt x="104" y="229"/>
                </a:cubicBezTo>
                <a:cubicBezTo>
                  <a:pt x="102" y="230"/>
                  <a:pt x="100" y="232"/>
                  <a:pt x="96" y="232"/>
                </a:cubicBezTo>
                <a:cubicBezTo>
                  <a:pt x="94" y="232"/>
                  <a:pt x="91" y="231"/>
                  <a:pt x="89" y="229"/>
                </a:cubicBezTo>
                <a:cubicBezTo>
                  <a:pt x="88" y="226"/>
                  <a:pt x="87" y="224"/>
                  <a:pt x="87" y="223"/>
                </a:cubicBezTo>
                <a:cubicBezTo>
                  <a:pt x="87" y="221"/>
                  <a:pt x="88" y="220"/>
                  <a:pt x="88" y="218"/>
                </a:cubicBezTo>
                <a:cubicBezTo>
                  <a:pt x="104" y="166"/>
                  <a:pt x="104" y="166"/>
                  <a:pt x="104" y="166"/>
                </a:cubicBezTo>
                <a:cubicBezTo>
                  <a:pt x="104" y="166"/>
                  <a:pt x="104" y="166"/>
                  <a:pt x="104" y="165"/>
                </a:cubicBezTo>
                <a:cubicBezTo>
                  <a:pt x="104" y="164"/>
                  <a:pt x="103" y="162"/>
                  <a:pt x="102" y="161"/>
                </a:cubicBezTo>
                <a:cubicBezTo>
                  <a:pt x="61" y="134"/>
                  <a:pt x="61" y="134"/>
                  <a:pt x="61" y="134"/>
                </a:cubicBezTo>
                <a:cubicBezTo>
                  <a:pt x="60" y="134"/>
                  <a:pt x="59" y="133"/>
                  <a:pt x="58" y="131"/>
                </a:cubicBezTo>
                <a:cubicBezTo>
                  <a:pt x="57" y="130"/>
                  <a:pt x="56" y="128"/>
                  <a:pt x="56" y="125"/>
                </a:cubicBezTo>
                <a:cubicBezTo>
                  <a:pt x="56" y="123"/>
                  <a:pt x="56" y="121"/>
                  <a:pt x="57" y="120"/>
                </a:cubicBezTo>
                <a:cubicBezTo>
                  <a:pt x="59" y="119"/>
                  <a:pt x="60" y="118"/>
                  <a:pt x="61" y="117"/>
                </a:cubicBezTo>
                <a:cubicBezTo>
                  <a:pt x="63" y="116"/>
                  <a:pt x="65" y="116"/>
                  <a:pt x="67" y="116"/>
                </a:cubicBezTo>
                <a:cubicBezTo>
                  <a:pt x="118" y="116"/>
                  <a:pt x="118" y="116"/>
                  <a:pt x="118" y="116"/>
                </a:cubicBezTo>
                <a:cubicBezTo>
                  <a:pt x="118" y="116"/>
                  <a:pt x="119" y="116"/>
                  <a:pt x="120" y="115"/>
                </a:cubicBezTo>
                <a:cubicBezTo>
                  <a:pt x="121" y="115"/>
                  <a:pt x="121" y="114"/>
                  <a:pt x="122" y="113"/>
                </a:cubicBezTo>
                <a:cubicBezTo>
                  <a:pt x="136" y="61"/>
                  <a:pt x="136" y="61"/>
                  <a:pt x="136" y="61"/>
                </a:cubicBezTo>
                <a:cubicBezTo>
                  <a:pt x="137" y="59"/>
                  <a:pt x="137" y="57"/>
                  <a:pt x="138" y="56"/>
                </a:cubicBezTo>
                <a:cubicBezTo>
                  <a:pt x="139" y="54"/>
                  <a:pt x="142" y="52"/>
                  <a:pt x="146" y="52"/>
                </a:cubicBezTo>
                <a:cubicBezTo>
                  <a:pt x="150" y="52"/>
                  <a:pt x="152" y="54"/>
                  <a:pt x="153" y="56"/>
                </a:cubicBezTo>
                <a:cubicBezTo>
                  <a:pt x="154" y="57"/>
                  <a:pt x="154" y="59"/>
                  <a:pt x="155" y="61"/>
                </a:cubicBezTo>
                <a:cubicBezTo>
                  <a:pt x="170" y="113"/>
                  <a:pt x="170" y="113"/>
                  <a:pt x="170" y="113"/>
                </a:cubicBezTo>
                <a:cubicBezTo>
                  <a:pt x="170" y="114"/>
                  <a:pt x="170" y="115"/>
                  <a:pt x="171" y="115"/>
                </a:cubicBezTo>
                <a:cubicBezTo>
                  <a:pt x="172" y="116"/>
                  <a:pt x="173" y="116"/>
                  <a:pt x="174" y="116"/>
                </a:cubicBezTo>
                <a:cubicBezTo>
                  <a:pt x="224" y="116"/>
                  <a:pt x="224" y="116"/>
                  <a:pt x="224" y="116"/>
                </a:cubicBezTo>
                <a:cubicBezTo>
                  <a:pt x="226" y="116"/>
                  <a:pt x="227" y="116"/>
                  <a:pt x="229" y="117"/>
                </a:cubicBezTo>
                <a:cubicBezTo>
                  <a:pt x="230" y="117"/>
                  <a:pt x="232" y="118"/>
                  <a:pt x="234" y="120"/>
                </a:cubicBezTo>
                <a:cubicBezTo>
                  <a:pt x="235" y="121"/>
                  <a:pt x="236" y="123"/>
                  <a:pt x="236" y="125"/>
                </a:cubicBezTo>
                <a:cubicBezTo>
                  <a:pt x="236" y="128"/>
                  <a:pt x="234" y="130"/>
                  <a:pt x="233" y="131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+mn-ea"/>
              <a:cs typeface="+mn-ea"/>
            </a:endParaRPr>
          </a:p>
        </p:txBody>
      </p:sp>
      <p:sp>
        <p:nvSpPr>
          <p:cNvPr id="72" name="Freeform 275">
            <a:extLst>
              <a:ext uri="{FF2B5EF4-FFF2-40B4-BE49-F238E27FC236}">
                <a16:creationId xmlns:a16="http://schemas.microsoft.com/office/drawing/2014/main" id="{194F1E7F-B503-1872-CEDA-3806A87225F4}"/>
              </a:ext>
            </a:extLst>
          </p:cNvPr>
          <p:cNvSpPr>
            <a:spLocks noEditPoints="1"/>
          </p:cNvSpPr>
          <p:nvPr/>
        </p:nvSpPr>
        <p:spPr bwMode="auto">
          <a:xfrm>
            <a:off x="326633" y="3328132"/>
            <a:ext cx="419987" cy="384660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233 w 288"/>
              <a:gd name="T11" fmla="*/ 131 h 288"/>
              <a:gd name="T12" fmla="*/ 230 w 288"/>
              <a:gd name="T13" fmla="*/ 134 h 288"/>
              <a:gd name="T14" fmla="*/ 189 w 288"/>
              <a:gd name="T15" fmla="*/ 161 h 288"/>
              <a:gd name="T16" fmla="*/ 187 w 288"/>
              <a:gd name="T17" fmla="*/ 165 h 288"/>
              <a:gd name="T18" fmla="*/ 188 w 288"/>
              <a:gd name="T19" fmla="*/ 166 h 288"/>
              <a:gd name="T20" fmla="*/ 205 w 288"/>
              <a:gd name="T21" fmla="*/ 218 h 288"/>
              <a:gd name="T22" fmla="*/ 206 w 288"/>
              <a:gd name="T23" fmla="*/ 223 h 288"/>
              <a:gd name="T24" fmla="*/ 205 w 288"/>
              <a:gd name="T25" fmla="*/ 229 h 288"/>
              <a:gd name="T26" fmla="*/ 198 w 288"/>
              <a:gd name="T27" fmla="*/ 232 h 288"/>
              <a:gd name="T28" fmla="*/ 198 w 288"/>
              <a:gd name="T29" fmla="*/ 232 h 288"/>
              <a:gd name="T30" fmla="*/ 190 w 288"/>
              <a:gd name="T31" fmla="*/ 229 h 288"/>
              <a:gd name="T32" fmla="*/ 148 w 288"/>
              <a:gd name="T33" fmla="*/ 195 h 288"/>
              <a:gd name="T34" fmla="*/ 146 w 288"/>
              <a:gd name="T35" fmla="*/ 194 h 288"/>
              <a:gd name="T36" fmla="*/ 144 w 288"/>
              <a:gd name="T37" fmla="*/ 195 h 288"/>
              <a:gd name="T38" fmla="*/ 104 w 288"/>
              <a:gd name="T39" fmla="*/ 229 h 288"/>
              <a:gd name="T40" fmla="*/ 96 w 288"/>
              <a:gd name="T41" fmla="*/ 232 h 288"/>
              <a:gd name="T42" fmla="*/ 89 w 288"/>
              <a:gd name="T43" fmla="*/ 229 h 288"/>
              <a:gd name="T44" fmla="*/ 87 w 288"/>
              <a:gd name="T45" fmla="*/ 223 h 288"/>
              <a:gd name="T46" fmla="*/ 88 w 288"/>
              <a:gd name="T47" fmla="*/ 218 h 288"/>
              <a:gd name="T48" fmla="*/ 104 w 288"/>
              <a:gd name="T49" fmla="*/ 166 h 288"/>
              <a:gd name="T50" fmla="*/ 104 w 288"/>
              <a:gd name="T51" fmla="*/ 165 h 288"/>
              <a:gd name="T52" fmla="*/ 102 w 288"/>
              <a:gd name="T53" fmla="*/ 161 h 288"/>
              <a:gd name="T54" fmla="*/ 61 w 288"/>
              <a:gd name="T55" fmla="*/ 134 h 288"/>
              <a:gd name="T56" fmla="*/ 58 w 288"/>
              <a:gd name="T57" fmla="*/ 131 h 288"/>
              <a:gd name="T58" fmla="*/ 56 w 288"/>
              <a:gd name="T59" fmla="*/ 125 h 288"/>
              <a:gd name="T60" fmla="*/ 57 w 288"/>
              <a:gd name="T61" fmla="*/ 120 h 288"/>
              <a:gd name="T62" fmla="*/ 61 w 288"/>
              <a:gd name="T63" fmla="*/ 117 h 288"/>
              <a:gd name="T64" fmla="*/ 67 w 288"/>
              <a:gd name="T65" fmla="*/ 116 h 288"/>
              <a:gd name="T66" fmla="*/ 118 w 288"/>
              <a:gd name="T67" fmla="*/ 116 h 288"/>
              <a:gd name="T68" fmla="*/ 120 w 288"/>
              <a:gd name="T69" fmla="*/ 115 h 288"/>
              <a:gd name="T70" fmla="*/ 122 w 288"/>
              <a:gd name="T71" fmla="*/ 113 h 288"/>
              <a:gd name="T72" fmla="*/ 136 w 288"/>
              <a:gd name="T73" fmla="*/ 61 h 288"/>
              <a:gd name="T74" fmla="*/ 138 w 288"/>
              <a:gd name="T75" fmla="*/ 56 h 288"/>
              <a:gd name="T76" fmla="*/ 146 w 288"/>
              <a:gd name="T77" fmla="*/ 52 h 288"/>
              <a:gd name="T78" fmla="*/ 153 w 288"/>
              <a:gd name="T79" fmla="*/ 56 h 288"/>
              <a:gd name="T80" fmla="*/ 155 w 288"/>
              <a:gd name="T81" fmla="*/ 61 h 288"/>
              <a:gd name="T82" fmla="*/ 170 w 288"/>
              <a:gd name="T83" fmla="*/ 113 h 288"/>
              <a:gd name="T84" fmla="*/ 171 w 288"/>
              <a:gd name="T85" fmla="*/ 115 h 288"/>
              <a:gd name="T86" fmla="*/ 174 w 288"/>
              <a:gd name="T87" fmla="*/ 116 h 288"/>
              <a:gd name="T88" fmla="*/ 224 w 288"/>
              <a:gd name="T89" fmla="*/ 116 h 288"/>
              <a:gd name="T90" fmla="*/ 229 w 288"/>
              <a:gd name="T91" fmla="*/ 117 h 288"/>
              <a:gd name="T92" fmla="*/ 234 w 288"/>
              <a:gd name="T93" fmla="*/ 120 h 288"/>
              <a:gd name="T94" fmla="*/ 236 w 288"/>
              <a:gd name="T95" fmla="*/ 125 h 288"/>
              <a:gd name="T96" fmla="*/ 233 w 288"/>
              <a:gd name="T97" fmla="*/ 131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3"/>
                  <a:pt x="65" y="288"/>
                  <a:pt x="144" y="288"/>
                </a:cubicBezTo>
                <a:cubicBezTo>
                  <a:pt x="224" y="288"/>
                  <a:pt x="288" y="223"/>
                  <a:pt x="288" y="144"/>
                </a:cubicBezTo>
                <a:cubicBezTo>
                  <a:pt x="288" y="64"/>
                  <a:pt x="224" y="0"/>
                  <a:pt x="144" y="0"/>
                </a:cubicBezTo>
                <a:close/>
                <a:moveTo>
                  <a:pt x="233" y="131"/>
                </a:moveTo>
                <a:cubicBezTo>
                  <a:pt x="232" y="133"/>
                  <a:pt x="231" y="134"/>
                  <a:pt x="230" y="134"/>
                </a:cubicBezTo>
                <a:cubicBezTo>
                  <a:pt x="189" y="161"/>
                  <a:pt x="189" y="161"/>
                  <a:pt x="189" y="161"/>
                </a:cubicBezTo>
                <a:cubicBezTo>
                  <a:pt x="188" y="161"/>
                  <a:pt x="187" y="164"/>
                  <a:pt x="187" y="165"/>
                </a:cubicBezTo>
                <a:cubicBezTo>
                  <a:pt x="187" y="165"/>
                  <a:pt x="187" y="166"/>
                  <a:pt x="188" y="166"/>
                </a:cubicBezTo>
                <a:cubicBezTo>
                  <a:pt x="205" y="218"/>
                  <a:pt x="205" y="218"/>
                  <a:pt x="205" y="218"/>
                </a:cubicBezTo>
                <a:cubicBezTo>
                  <a:pt x="206" y="220"/>
                  <a:pt x="206" y="221"/>
                  <a:pt x="206" y="223"/>
                </a:cubicBezTo>
                <a:cubicBezTo>
                  <a:pt x="206" y="225"/>
                  <a:pt x="206" y="227"/>
                  <a:pt x="205" y="229"/>
                </a:cubicBezTo>
                <a:cubicBezTo>
                  <a:pt x="203" y="231"/>
                  <a:pt x="200" y="232"/>
                  <a:pt x="198" y="232"/>
                </a:cubicBezTo>
                <a:cubicBezTo>
                  <a:pt x="198" y="232"/>
                  <a:pt x="198" y="232"/>
                  <a:pt x="198" y="232"/>
                </a:cubicBezTo>
                <a:cubicBezTo>
                  <a:pt x="194" y="232"/>
                  <a:pt x="192" y="230"/>
                  <a:pt x="190" y="229"/>
                </a:cubicBezTo>
                <a:cubicBezTo>
                  <a:pt x="148" y="195"/>
                  <a:pt x="148" y="195"/>
                  <a:pt x="148" y="195"/>
                </a:cubicBezTo>
                <a:cubicBezTo>
                  <a:pt x="148" y="194"/>
                  <a:pt x="147" y="194"/>
                  <a:pt x="146" y="194"/>
                </a:cubicBezTo>
                <a:cubicBezTo>
                  <a:pt x="145" y="194"/>
                  <a:pt x="144" y="194"/>
                  <a:pt x="144" y="195"/>
                </a:cubicBezTo>
                <a:cubicBezTo>
                  <a:pt x="104" y="229"/>
                  <a:pt x="104" y="229"/>
                  <a:pt x="104" y="229"/>
                </a:cubicBezTo>
                <a:cubicBezTo>
                  <a:pt x="102" y="230"/>
                  <a:pt x="100" y="232"/>
                  <a:pt x="96" y="232"/>
                </a:cubicBezTo>
                <a:cubicBezTo>
                  <a:pt x="94" y="232"/>
                  <a:pt x="91" y="231"/>
                  <a:pt x="89" y="229"/>
                </a:cubicBezTo>
                <a:cubicBezTo>
                  <a:pt x="88" y="226"/>
                  <a:pt x="87" y="224"/>
                  <a:pt x="87" y="223"/>
                </a:cubicBezTo>
                <a:cubicBezTo>
                  <a:pt x="87" y="221"/>
                  <a:pt x="88" y="220"/>
                  <a:pt x="88" y="218"/>
                </a:cubicBezTo>
                <a:cubicBezTo>
                  <a:pt x="104" y="166"/>
                  <a:pt x="104" y="166"/>
                  <a:pt x="104" y="166"/>
                </a:cubicBezTo>
                <a:cubicBezTo>
                  <a:pt x="104" y="166"/>
                  <a:pt x="104" y="166"/>
                  <a:pt x="104" y="165"/>
                </a:cubicBezTo>
                <a:cubicBezTo>
                  <a:pt x="104" y="164"/>
                  <a:pt x="103" y="162"/>
                  <a:pt x="102" y="161"/>
                </a:cubicBezTo>
                <a:cubicBezTo>
                  <a:pt x="61" y="134"/>
                  <a:pt x="61" y="134"/>
                  <a:pt x="61" y="134"/>
                </a:cubicBezTo>
                <a:cubicBezTo>
                  <a:pt x="60" y="134"/>
                  <a:pt x="59" y="133"/>
                  <a:pt x="58" y="131"/>
                </a:cubicBezTo>
                <a:cubicBezTo>
                  <a:pt x="57" y="130"/>
                  <a:pt x="56" y="128"/>
                  <a:pt x="56" y="125"/>
                </a:cubicBezTo>
                <a:cubicBezTo>
                  <a:pt x="56" y="123"/>
                  <a:pt x="56" y="121"/>
                  <a:pt x="57" y="120"/>
                </a:cubicBezTo>
                <a:cubicBezTo>
                  <a:pt x="59" y="119"/>
                  <a:pt x="60" y="118"/>
                  <a:pt x="61" y="117"/>
                </a:cubicBezTo>
                <a:cubicBezTo>
                  <a:pt x="63" y="116"/>
                  <a:pt x="65" y="116"/>
                  <a:pt x="67" y="116"/>
                </a:cubicBezTo>
                <a:cubicBezTo>
                  <a:pt x="118" y="116"/>
                  <a:pt x="118" y="116"/>
                  <a:pt x="118" y="116"/>
                </a:cubicBezTo>
                <a:cubicBezTo>
                  <a:pt x="118" y="116"/>
                  <a:pt x="119" y="116"/>
                  <a:pt x="120" y="115"/>
                </a:cubicBezTo>
                <a:cubicBezTo>
                  <a:pt x="121" y="115"/>
                  <a:pt x="121" y="114"/>
                  <a:pt x="122" y="113"/>
                </a:cubicBezTo>
                <a:cubicBezTo>
                  <a:pt x="136" y="61"/>
                  <a:pt x="136" y="61"/>
                  <a:pt x="136" y="61"/>
                </a:cubicBezTo>
                <a:cubicBezTo>
                  <a:pt x="137" y="59"/>
                  <a:pt x="137" y="57"/>
                  <a:pt x="138" y="56"/>
                </a:cubicBezTo>
                <a:cubicBezTo>
                  <a:pt x="139" y="54"/>
                  <a:pt x="142" y="52"/>
                  <a:pt x="146" y="52"/>
                </a:cubicBezTo>
                <a:cubicBezTo>
                  <a:pt x="150" y="52"/>
                  <a:pt x="152" y="54"/>
                  <a:pt x="153" y="56"/>
                </a:cubicBezTo>
                <a:cubicBezTo>
                  <a:pt x="154" y="57"/>
                  <a:pt x="154" y="59"/>
                  <a:pt x="155" y="61"/>
                </a:cubicBezTo>
                <a:cubicBezTo>
                  <a:pt x="170" y="113"/>
                  <a:pt x="170" y="113"/>
                  <a:pt x="170" y="113"/>
                </a:cubicBezTo>
                <a:cubicBezTo>
                  <a:pt x="170" y="114"/>
                  <a:pt x="170" y="115"/>
                  <a:pt x="171" y="115"/>
                </a:cubicBezTo>
                <a:cubicBezTo>
                  <a:pt x="172" y="116"/>
                  <a:pt x="173" y="116"/>
                  <a:pt x="174" y="116"/>
                </a:cubicBezTo>
                <a:cubicBezTo>
                  <a:pt x="224" y="116"/>
                  <a:pt x="224" y="116"/>
                  <a:pt x="224" y="116"/>
                </a:cubicBezTo>
                <a:cubicBezTo>
                  <a:pt x="226" y="116"/>
                  <a:pt x="227" y="116"/>
                  <a:pt x="229" y="117"/>
                </a:cubicBezTo>
                <a:cubicBezTo>
                  <a:pt x="230" y="117"/>
                  <a:pt x="232" y="118"/>
                  <a:pt x="234" y="120"/>
                </a:cubicBezTo>
                <a:cubicBezTo>
                  <a:pt x="235" y="121"/>
                  <a:pt x="236" y="123"/>
                  <a:pt x="236" y="125"/>
                </a:cubicBezTo>
                <a:cubicBezTo>
                  <a:pt x="236" y="128"/>
                  <a:pt x="234" y="130"/>
                  <a:pt x="233" y="131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+mn-ea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65726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7" grpId="0" animBg="1"/>
      <p:bldP spid="60" grpId="0" animBg="1"/>
      <p:bldP spid="6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47903" y="-1"/>
            <a:ext cx="2016224" cy="612527"/>
            <a:chOff x="-47903" y="-2"/>
            <a:chExt cx="2016224" cy="612527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1" y="-629842"/>
              <a:ext cx="612527" cy="1872208"/>
              <a:chOff x="604103" y="1347613"/>
              <a:chExt cx="1075773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3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74" y="915568"/>
                  <a:ext cx="5472603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6"/>
                <a:ext cx="292676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3" y="292907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cs typeface="+mn-ea"/>
                </a:rPr>
                <a:t>实施计划</a:t>
              </a:r>
            </a:p>
          </p:txBody>
        </p:sp>
      </p:grpSp>
      <p:sp>
        <p:nvSpPr>
          <p:cNvPr id="53" name="Making money is art…">
            <a:extLst>
              <a:ext uri="{FF2B5EF4-FFF2-40B4-BE49-F238E27FC236}">
                <a16:creationId xmlns:a16="http://schemas.microsoft.com/office/drawing/2014/main" id="{975F5A0C-FC1B-4F89-A37B-DC5F27611018}"/>
              </a:ext>
            </a:extLst>
          </p:cNvPr>
          <p:cNvSpPr txBox="1"/>
          <p:nvPr/>
        </p:nvSpPr>
        <p:spPr>
          <a:xfrm>
            <a:off x="3385953" y="761132"/>
            <a:ext cx="5685105" cy="4383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3500" b="0">
                <a:solidFill>
                  <a:srgbClr val="2B2F3C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pP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基于项目作品需求的分析与调研，我们做出</a:t>
            </a:r>
            <a:r>
              <a:rPr lang="zh-CN" altLang="en-US" sz="1600" b="1" kern="0" dirty="0">
                <a:latin typeface="Century Gothic" panose="020B0502020202020204" pitchFamily="34" charset="0"/>
                <a:cs typeface="+mn-ea"/>
                <a:sym typeface="Montserrat Light"/>
              </a:rPr>
              <a:t>阶段性计划</a:t>
            </a: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。</a:t>
            </a:r>
            <a:endParaRPr lang="en-US" altLang="zh-CN" sz="1600" kern="0" dirty="0">
              <a:latin typeface="Century Gothic" panose="020B0502020202020204" pitchFamily="34" charset="0"/>
              <a:cs typeface="+mn-ea"/>
              <a:sym typeface="Montserrat Light"/>
            </a:endParaRPr>
          </a:p>
          <a:p>
            <a:pPr defTabSz="412750" hangingPunct="0">
              <a:lnSpc>
                <a:spcPct val="150000"/>
              </a:lnSpc>
              <a:defRPr sz="3500" b="0">
                <a:solidFill>
                  <a:srgbClr val="2B2F3C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pP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第一阶段：对产品建设进行</a:t>
            </a:r>
            <a:r>
              <a:rPr lang="zh-CN" altLang="en-US" sz="1600" b="1" kern="0" dirty="0">
                <a:latin typeface="Century Gothic" panose="020B0502020202020204" pitchFamily="34" charset="0"/>
                <a:cs typeface="+mn-ea"/>
                <a:sym typeface="Montserrat Light"/>
              </a:rPr>
              <a:t>初步学习</a:t>
            </a: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，明确</a:t>
            </a:r>
            <a:r>
              <a:rPr lang="zh-CN" altLang="en-US" sz="1600" b="1" kern="0" dirty="0">
                <a:latin typeface="Century Gothic" panose="020B0502020202020204" pitchFamily="34" charset="0"/>
                <a:cs typeface="+mn-ea"/>
                <a:sym typeface="Montserrat Light"/>
              </a:rPr>
              <a:t>任务分配</a:t>
            </a: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。</a:t>
            </a:r>
          </a:p>
          <a:p>
            <a:pPr defTabSz="412750" hangingPunct="0">
              <a:lnSpc>
                <a:spcPct val="150000"/>
              </a:lnSpc>
              <a:defRPr sz="3500" b="0">
                <a:solidFill>
                  <a:srgbClr val="2B2F3C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pP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第二阶段：对</a:t>
            </a:r>
            <a:r>
              <a:rPr lang="zh-CN" altLang="en-US" sz="1600" b="1" kern="0" dirty="0">
                <a:latin typeface="Century Gothic" panose="020B0502020202020204" pitchFamily="34" charset="0"/>
                <a:cs typeface="+mn-ea"/>
                <a:sym typeface="Montserrat Light"/>
              </a:rPr>
              <a:t>产品的硬件</a:t>
            </a: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进行组装和搭建。</a:t>
            </a:r>
          </a:p>
          <a:p>
            <a:pPr defTabSz="412750" hangingPunct="0">
              <a:lnSpc>
                <a:spcPct val="150000"/>
              </a:lnSpc>
              <a:defRPr sz="3500" b="0">
                <a:solidFill>
                  <a:srgbClr val="2B2F3C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pP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第三阶段：对产品进行</a:t>
            </a:r>
            <a:r>
              <a:rPr lang="zh-CN" altLang="en-US" sz="1600" b="1" kern="0" dirty="0">
                <a:latin typeface="Century Gothic" panose="020B0502020202020204" pitchFamily="34" charset="0"/>
                <a:cs typeface="+mn-ea"/>
                <a:sym typeface="Montserrat Light"/>
              </a:rPr>
              <a:t>软件编程</a:t>
            </a: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。</a:t>
            </a:r>
          </a:p>
          <a:p>
            <a:pPr defTabSz="412750" hangingPunct="0">
              <a:lnSpc>
                <a:spcPct val="150000"/>
              </a:lnSpc>
              <a:defRPr sz="3500" b="0">
                <a:solidFill>
                  <a:srgbClr val="2B2F3C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pP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第四阶段：</a:t>
            </a:r>
            <a:r>
              <a:rPr lang="zh-CN" altLang="en-US" sz="1600" b="1" kern="0" dirty="0">
                <a:latin typeface="Century Gothic" panose="020B0502020202020204" pitchFamily="34" charset="0"/>
                <a:cs typeface="+mn-ea"/>
                <a:sym typeface="Montserrat Light"/>
              </a:rPr>
              <a:t>最终调试阶段</a:t>
            </a:r>
            <a:r>
              <a:rPr lang="zh-CN" altLang="en-US" sz="1600" kern="0" dirty="0">
                <a:latin typeface="Century Gothic" panose="020B0502020202020204" pitchFamily="34" charset="0"/>
                <a:cs typeface="+mn-ea"/>
                <a:sym typeface="Montserrat Light"/>
              </a:rPr>
              <a:t>。首先，我们将对相关硬件，即对传感器的灵敏度进行调整，使其达到符合运行轨道的目的。之后，对视觉系统和循迹模块之间的配合度进行调试，使其达到最佳配合度。其次我们将对我们的程序进行调试，力求采用轮巡控制与并行控制相结合的方式，实现整个过程的全自动控制。同时，对于设定的电机与舵机的控制方式与速度参数等，也将根据实际情况进行相应的调整。最后我们将通过实际的运行检验设计成果。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graphicFrame>
        <p:nvGraphicFramePr>
          <p:cNvPr id="65" name="表格 64">
            <a:extLst>
              <a:ext uri="{FF2B5EF4-FFF2-40B4-BE49-F238E27FC236}">
                <a16:creationId xmlns:a16="http://schemas.microsoft.com/office/drawing/2014/main" id="{01FC9D30-1EEB-A5E8-0BB9-39AAE40E37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410324"/>
              </p:ext>
            </p:extLst>
          </p:nvPr>
        </p:nvGraphicFramePr>
        <p:xfrm>
          <a:off x="0" y="846355"/>
          <a:ext cx="3356884" cy="34747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8572">
                  <a:extLst>
                    <a:ext uri="{9D8B030D-6E8A-4147-A177-3AD203B41FA5}">
                      <a16:colId xmlns:a16="http://schemas.microsoft.com/office/drawing/2014/main" val="1939865439"/>
                    </a:ext>
                  </a:extLst>
                </a:gridCol>
                <a:gridCol w="1950945">
                  <a:extLst>
                    <a:ext uri="{9D8B030D-6E8A-4147-A177-3AD203B41FA5}">
                      <a16:colId xmlns:a16="http://schemas.microsoft.com/office/drawing/2014/main" val="3089904299"/>
                    </a:ext>
                  </a:extLst>
                </a:gridCol>
                <a:gridCol w="857367">
                  <a:extLst>
                    <a:ext uri="{9D8B030D-6E8A-4147-A177-3AD203B41FA5}">
                      <a16:colId xmlns:a16="http://schemas.microsoft.com/office/drawing/2014/main" val="581729193"/>
                    </a:ext>
                  </a:extLst>
                </a:gridCol>
              </a:tblGrid>
              <a:tr h="481432">
                <a:tc>
                  <a:txBody>
                    <a:bodyPr/>
                    <a:lstStyle/>
                    <a:p>
                      <a:pPr indent="266700" algn="r">
                        <a:lnSpc>
                          <a:spcPts val="2000"/>
                        </a:lnSpc>
                      </a:pPr>
                      <a:r>
                        <a:rPr lang="zh-CN" sz="1050" kern="0" dirty="0">
                          <a:effectLst/>
                        </a:rPr>
                        <a:t>序号</a:t>
                      </a:r>
                      <a:endParaRPr lang="zh-CN" sz="12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zh-CN" sz="1050" kern="0" dirty="0">
                          <a:effectLst/>
                        </a:rPr>
                        <a:t>需求</a:t>
                      </a:r>
                      <a:endParaRPr lang="zh-CN" sz="12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zh-CN" sz="1050" kern="0" dirty="0">
                          <a:effectLst/>
                        </a:rPr>
                        <a:t>重要性</a:t>
                      </a:r>
                      <a:endParaRPr lang="zh-CN" sz="12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840879"/>
                  </a:ext>
                </a:extLst>
              </a:tr>
              <a:tr h="322765"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1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zh-CN" sz="1050" kern="0" dirty="0">
                          <a:effectLst/>
                        </a:rPr>
                        <a:t>完成摘取加油枪任务</a:t>
                      </a:r>
                      <a:endParaRPr lang="zh-CN" sz="12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1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0321500"/>
                  </a:ext>
                </a:extLst>
              </a:tr>
              <a:tr h="739364"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2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zh-CN" sz="1050" kern="0" dirty="0">
                          <a:effectLst/>
                        </a:rPr>
                        <a:t>减小产品质量以及空间体积，方便较小空间运行</a:t>
                      </a:r>
                      <a:endParaRPr lang="zh-CN" sz="12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2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8443423"/>
                  </a:ext>
                </a:extLst>
              </a:tr>
              <a:tr h="322765"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3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zh-CN" sz="1050" kern="0" dirty="0">
                          <a:effectLst/>
                        </a:rPr>
                        <a:t>减震、抗震设计</a:t>
                      </a:r>
                      <a:endParaRPr lang="zh-CN" sz="12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2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66402119"/>
                  </a:ext>
                </a:extLst>
              </a:tr>
              <a:tr h="481432"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4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zh-CN" sz="1050" kern="0" dirty="0">
                          <a:effectLst/>
                        </a:rPr>
                        <a:t>科学设计自动控制系统</a:t>
                      </a:r>
                      <a:endParaRPr lang="zh-CN" sz="12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1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69863879"/>
                  </a:ext>
                </a:extLst>
              </a:tr>
              <a:tr h="481432"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5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zh-CN" sz="1050" kern="0">
                          <a:effectLst/>
                        </a:rPr>
                        <a:t>提高电池容量，增强续航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2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8025179"/>
                  </a:ext>
                </a:extLst>
              </a:tr>
              <a:tr h="322765"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6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zh-CN" sz="1050" kern="0">
                          <a:effectLst/>
                        </a:rPr>
                        <a:t>保证制动能力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3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44081637"/>
                  </a:ext>
                </a:extLst>
              </a:tr>
              <a:tr h="322765"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>
                          <a:effectLst/>
                        </a:rPr>
                        <a:t>7</a:t>
                      </a:r>
                      <a:endParaRPr lang="zh-CN" sz="12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zh-CN" sz="1050" kern="0" dirty="0">
                          <a:effectLst/>
                        </a:rPr>
                        <a:t>降低能耗</a:t>
                      </a:r>
                      <a:endParaRPr lang="zh-CN" sz="12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7970" algn="ctr">
                        <a:lnSpc>
                          <a:spcPts val="2000"/>
                        </a:lnSpc>
                      </a:pPr>
                      <a:r>
                        <a:rPr lang="en-US" sz="1050" kern="0" dirty="0">
                          <a:effectLst/>
                        </a:rPr>
                        <a:t>1</a:t>
                      </a:r>
                      <a:endParaRPr lang="zh-CN" sz="12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78998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0800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3508" y="123478"/>
            <a:ext cx="8856984" cy="4896544"/>
          </a:xfrm>
          <a:prstGeom prst="rect">
            <a:avLst/>
          </a:prstGeom>
          <a:noFill/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47764" y="1733202"/>
            <a:ext cx="4248472" cy="50405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32084" y="2307171"/>
            <a:ext cx="42798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cs typeface="+mn-ea"/>
              </a:rPr>
              <a:t>软件设计与实现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19772" y="1723620"/>
            <a:ext cx="4104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  <a:cs typeface="+mn-ea"/>
              </a:rPr>
              <a:t>PART  02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  <a:cs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435008" y="577820"/>
            <a:ext cx="6529425" cy="3217045"/>
            <a:chOff x="1435008" y="577820"/>
            <a:chExt cx="6529425" cy="3217045"/>
          </a:xfrm>
        </p:grpSpPr>
        <p:sp>
          <p:nvSpPr>
            <p:cNvPr id="8" name="矩形 7"/>
            <p:cNvSpPr/>
            <p:nvPr/>
          </p:nvSpPr>
          <p:spPr>
            <a:xfrm>
              <a:off x="1835696" y="915566"/>
              <a:ext cx="5472608" cy="2520280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868198" y="637844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477543" y="2571750"/>
              <a:ext cx="1096235" cy="12231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flipH="1">
              <a:off x="7015627" y="577820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1435008" y="2975534"/>
              <a:ext cx="801376" cy="8013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7660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47903" y="0"/>
            <a:ext cx="2016224" cy="612528"/>
            <a:chOff x="-47903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47903" y="144445"/>
              <a:ext cx="20162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cs typeface="+mn-ea"/>
                </a:rPr>
                <a:t>算法流程框图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355976" y="1347614"/>
            <a:ext cx="4818705" cy="2127151"/>
            <a:chOff x="660068" y="2395856"/>
            <a:chExt cx="6333344" cy="2795768"/>
          </a:xfrm>
        </p:grpSpPr>
        <p:sp>
          <p:nvSpPr>
            <p:cNvPr id="24" name="TextBox 38"/>
            <p:cNvSpPr txBox="1"/>
            <p:nvPr/>
          </p:nvSpPr>
          <p:spPr>
            <a:xfrm>
              <a:off x="798999" y="2395856"/>
              <a:ext cx="6194413" cy="22248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en-US" sz="1100" dirty="0">
                <a:latin typeface="Calibri" panose="020F0502020204030204" pitchFamily="34" charset="0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8" name="íš1íḋè">
              <a:extLst>
                <a:ext uri="{FF2B5EF4-FFF2-40B4-BE49-F238E27FC236}">
                  <a16:creationId xmlns:a16="http://schemas.microsoft.com/office/drawing/2014/main" id="{921D2456-A6A6-43F5-AD86-0A010D24A2F0}"/>
                </a:ext>
              </a:extLst>
            </p:cNvPr>
            <p:cNvSpPr txBox="1"/>
            <p:nvPr/>
          </p:nvSpPr>
          <p:spPr>
            <a:xfrm>
              <a:off x="660068" y="2569840"/>
              <a:ext cx="2943211" cy="97052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b="1" dirty="0" err="1">
                  <a:cs typeface="+mn-ea"/>
                </a:rPr>
                <a:t>O</a:t>
              </a:r>
              <a:r>
                <a:rPr lang="en-US" altLang="zh-CN" b="1" dirty="0" err="1">
                  <a:cs typeface="+mn-ea"/>
                </a:rPr>
                <a:t>penMv</a:t>
              </a:r>
              <a:r>
                <a:rPr lang="zh-CN" altLang="en-US" b="1" dirty="0">
                  <a:cs typeface="+mn-ea"/>
                </a:rPr>
                <a:t>视觉系统</a:t>
              </a:r>
              <a:endParaRPr lang="id-ID" b="1" dirty="0">
                <a:cs typeface="+mn-ea"/>
              </a:endParaRPr>
            </a:p>
          </p:txBody>
        </p:sp>
        <p:sp>
          <p:nvSpPr>
            <p:cNvPr id="20" name="ïṧḷïḋé">
              <a:extLst>
                <a:ext uri="{FF2B5EF4-FFF2-40B4-BE49-F238E27FC236}">
                  <a16:creationId xmlns:a16="http://schemas.microsoft.com/office/drawing/2014/main" id="{921D2456-A6A6-43F5-AD86-0A010D24A2F0}"/>
                </a:ext>
              </a:extLst>
            </p:cNvPr>
            <p:cNvSpPr txBox="1"/>
            <p:nvPr/>
          </p:nvSpPr>
          <p:spPr>
            <a:xfrm>
              <a:off x="4072409" y="2729291"/>
              <a:ext cx="2603700" cy="65161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b="1" dirty="0">
                  <a:cs typeface="+mn-ea"/>
                </a:rPr>
                <a:t>循迹抓取模块</a:t>
              </a:r>
              <a:endParaRPr lang="id-ID" b="1" dirty="0">
                <a:cs typeface="+mn-ea"/>
              </a:endParaRPr>
            </a:p>
          </p:txBody>
        </p:sp>
        <p:sp>
          <p:nvSpPr>
            <p:cNvPr id="22" name="iṧḻîḋê">
              <a:extLst>
                <a:ext uri="{FF2B5EF4-FFF2-40B4-BE49-F238E27FC236}">
                  <a16:creationId xmlns:a16="http://schemas.microsoft.com/office/drawing/2014/main" id="{921D2456-A6A6-43F5-AD86-0A010D24A2F0}"/>
                </a:ext>
              </a:extLst>
            </p:cNvPr>
            <p:cNvSpPr txBox="1"/>
            <p:nvPr/>
          </p:nvSpPr>
          <p:spPr>
            <a:xfrm>
              <a:off x="2084929" y="4021797"/>
              <a:ext cx="3974960" cy="116982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b="1" dirty="0" err="1">
                  <a:cs typeface="+mn-ea"/>
                </a:rPr>
                <a:t>OpenMv</a:t>
              </a:r>
              <a:r>
                <a:rPr lang="zh-CN" altLang="en-US" b="1" dirty="0">
                  <a:cs typeface="+mn-ea"/>
                </a:rPr>
                <a:t>与</a:t>
              </a:r>
              <a:r>
                <a:rPr lang="en-US" altLang="zh-CN" b="1" dirty="0">
                  <a:cs typeface="+mn-ea"/>
                </a:rPr>
                <a:t>STM32</a:t>
              </a:r>
              <a:r>
                <a:rPr lang="zh-CN" altLang="en-US" b="1" dirty="0">
                  <a:cs typeface="+mn-ea"/>
                </a:rPr>
                <a:t>连接模块</a:t>
              </a:r>
              <a:endParaRPr lang="id-ID" b="1" dirty="0">
                <a:cs typeface="+mn-ea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74F60E11-A124-63E5-A3F5-466ABDE5AF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07240" y="547389"/>
            <a:ext cx="3473683" cy="45667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203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" y="0"/>
            <a:ext cx="3923928" cy="1059582"/>
            <a:chOff x="-24840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24840" y="210836"/>
              <a:ext cx="2016224" cy="1957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 err="1">
                  <a:cs typeface="+mn-ea"/>
                </a:rPr>
                <a:t>OpenMv</a:t>
              </a:r>
              <a:r>
                <a:rPr lang="zh-CN" altLang="en-US" sz="1600" b="1" dirty="0">
                  <a:cs typeface="+mn-ea"/>
                </a:rPr>
                <a:t>视觉系统</a:t>
              </a:r>
              <a:r>
                <a:rPr lang="en-US" altLang="zh-CN" sz="1600" b="1" dirty="0">
                  <a:cs typeface="+mn-ea"/>
                </a:rPr>
                <a:t>——</a:t>
              </a:r>
              <a:r>
                <a:rPr lang="zh-CN" altLang="en-US" sz="1600" b="1" dirty="0">
                  <a:cs typeface="+mn-ea"/>
                </a:rPr>
                <a:t>刘长远</a:t>
              </a:r>
            </a:p>
          </p:txBody>
        </p:sp>
      </p:grpSp>
      <p:sp>
        <p:nvSpPr>
          <p:cNvPr id="15" name="TextBox 13"/>
          <p:cNvSpPr txBox="1"/>
          <p:nvPr/>
        </p:nvSpPr>
        <p:spPr>
          <a:xfrm>
            <a:off x="462702" y="1252652"/>
            <a:ext cx="3574129" cy="23884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indent="304800" algn="just">
              <a:lnSpc>
                <a:spcPct val="125000"/>
              </a:lnSpc>
            </a:pPr>
            <a:r>
              <a:rPr lang="en-US" altLang="zh-CN" sz="18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OpenMv</a:t>
            </a:r>
            <a:r>
              <a:rPr lang="zh-CN" altLang="zh-CN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视觉系统进行颜色的识别和物体具体坐标的获得。该视觉系统能够实现以下功能：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304800" algn="just">
              <a:lnSpc>
                <a:spcPct val="125000"/>
              </a:lnSpc>
            </a:pPr>
            <a:r>
              <a:rPr lang="en-US" altLang="zh-CN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zh-CN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、能实现实时对任意颜色和形状组合的自动捕捉</a:t>
            </a:r>
            <a:r>
              <a:rPr lang="zh-CN" altLang="en-US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en-US" altLang="zh-CN" sz="1800" kern="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304800" algn="just">
              <a:lnSpc>
                <a:spcPct val="125000"/>
              </a:lnSpc>
            </a:pPr>
            <a:r>
              <a:rPr lang="en-US" altLang="zh-CN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zh-CN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、能实时准确的定位到所需目标的具体坐标。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pic>
        <p:nvPicPr>
          <p:cNvPr id="26" name="图片 25" descr="文本&#10;&#10;描述已自动生成">
            <a:extLst>
              <a:ext uri="{FF2B5EF4-FFF2-40B4-BE49-F238E27FC236}">
                <a16:creationId xmlns:a16="http://schemas.microsoft.com/office/drawing/2014/main" id="{F27D0BD5-EB47-B9DC-7D5A-631E2B67CC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102860" y="1017655"/>
            <a:ext cx="4920147" cy="2980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641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" y="0"/>
            <a:ext cx="3923928" cy="1059582"/>
            <a:chOff x="-24840" y="0"/>
            <a:chExt cx="2016224" cy="612528"/>
          </a:xfrm>
        </p:grpSpPr>
        <p:grpSp>
          <p:nvGrpSpPr>
            <p:cNvPr id="8" name="组合 7"/>
            <p:cNvGrpSpPr/>
            <p:nvPr/>
          </p:nvGrpSpPr>
          <p:grpSpPr>
            <a:xfrm rot="16200000" flipV="1">
              <a:off x="629840" y="-629840"/>
              <a:ext cx="612528" cy="1872208"/>
              <a:chOff x="604102" y="1347614"/>
              <a:chExt cx="1075775" cy="214993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755576" y="1347614"/>
                <a:ext cx="806989" cy="2149930"/>
                <a:chOff x="1477543" y="637844"/>
                <a:chExt cx="6486890" cy="3157021"/>
              </a:xfrm>
            </p:grpSpPr>
            <p:sp>
              <p:nvSpPr>
                <p:cNvPr id="3" name="矩形 2"/>
                <p:cNvSpPr/>
                <p:nvPr/>
              </p:nvSpPr>
              <p:spPr>
                <a:xfrm>
                  <a:off x="1835696" y="915566"/>
                  <a:ext cx="5472608" cy="2520280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6868198" y="637844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  <p:sp>
              <p:nvSpPr>
                <p:cNvPr id="5" name="矩形 4"/>
                <p:cNvSpPr/>
                <p:nvPr/>
              </p:nvSpPr>
              <p:spPr>
                <a:xfrm>
                  <a:off x="1477543" y="2571750"/>
                  <a:ext cx="1096235" cy="122311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cs typeface="+mn-ea"/>
                  </a:endParaRPr>
                </a:p>
              </p:txBody>
            </p:sp>
          </p:grpSp>
          <p:cxnSp>
            <p:nvCxnSpPr>
              <p:cNvPr id="6" name="直接连接符 5"/>
              <p:cNvCxnSpPr/>
              <p:nvPr/>
            </p:nvCxnSpPr>
            <p:spPr>
              <a:xfrm flipH="1">
                <a:off x="1387200" y="1623395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604102" y="2929074"/>
                <a:ext cx="292677" cy="29267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-24840" y="210836"/>
              <a:ext cx="2016224" cy="1957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cs typeface="+mn-ea"/>
                </a:rPr>
                <a:t>循迹抓取模块</a:t>
              </a:r>
              <a:r>
                <a:rPr lang="en-US" altLang="zh-CN" sz="1600" b="1" dirty="0">
                  <a:cs typeface="+mn-ea"/>
                </a:rPr>
                <a:t>——</a:t>
              </a:r>
              <a:r>
                <a:rPr lang="zh-CN" altLang="en-US" sz="1600" b="1" dirty="0">
                  <a:cs typeface="+mn-ea"/>
                </a:rPr>
                <a:t>黄纯竹</a:t>
              </a:r>
            </a:p>
          </p:txBody>
        </p:sp>
      </p:grpSp>
      <p:sp>
        <p:nvSpPr>
          <p:cNvPr id="15" name="TextBox 13"/>
          <p:cNvSpPr txBox="1"/>
          <p:nvPr/>
        </p:nvSpPr>
        <p:spPr>
          <a:xfrm>
            <a:off x="515752" y="981350"/>
            <a:ext cx="3923928" cy="396974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indent="304800" algn="just">
              <a:lnSpc>
                <a:spcPct val="125000"/>
              </a:lnSpc>
            </a:pP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该部分程序实现智能履带机器人的循迹与抓取功能。</a:t>
            </a:r>
            <a:endParaRPr lang="en-US" altLang="zh-CN" sz="16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304800" algn="just">
              <a:lnSpc>
                <a:spcPct val="125000"/>
              </a:lnSpc>
            </a:pP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通过从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中获得的颜色信息变量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OpenMv_X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OpenMv_Y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设置抓取放下的布尔值，从而判断是否执行抓取或者放下动作。</a:t>
            </a:r>
            <a:endParaRPr lang="en-US" altLang="zh-CN" sz="16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304800" algn="just">
              <a:lnSpc>
                <a:spcPct val="125000"/>
              </a:lnSpc>
            </a:pP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若通过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OpenMv</a:t>
            </a:r>
            <a:r>
              <a:rPr lang="zh-CN" altLang="zh-CN" sz="1600" b="1" dirty="0">
                <a:solidFill>
                  <a:srgbClr val="FF0000"/>
                </a:solidFill>
              </a:rPr>
              <a:t>识别到加油枪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，则将抓取布尔值赋为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zh-CN" altLang="zh-CN" sz="1600" b="1" dirty="0">
                <a:solidFill>
                  <a:srgbClr val="FF0000"/>
                </a:solidFill>
              </a:rPr>
              <a:t>执行抓取动作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抓取加油枪；若</a:t>
            </a:r>
            <a:r>
              <a:rPr lang="zh-CN" altLang="zh-CN" sz="1600" b="1" dirty="0">
                <a:solidFill>
                  <a:srgbClr val="FF0000"/>
                </a:solidFill>
              </a:rPr>
              <a:t>未识别到加油枪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，则</a:t>
            </a:r>
            <a:r>
              <a:rPr lang="zh-CN" altLang="zh-CN" sz="1600" b="1" dirty="0">
                <a:solidFill>
                  <a:srgbClr val="FF0000"/>
                </a:solidFill>
              </a:rPr>
              <a:t>进入循迹模块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，小车将继续沿黑线行进；到达终点时，</a:t>
            </a:r>
            <a:r>
              <a:rPr lang="zh-CN" altLang="zh-CN" sz="1600" b="1" dirty="0">
                <a:solidFill>
                  <a:srgbClr val="FF0000"/>
                </a:solidFill>
              </a:rPr>
              <a:t>停止运动同时执行放下动作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。在具体的抓取函数中，抓取与放下被定义为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grab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put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两个函数，在每个函数执行完之后，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grab_s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或</a:t>
            </a:r>
            <a:r>
              <a:rPr lang="en-US" altLang="zh-CN" sz="16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put_s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这两个布尔值被赋值为</a:t>
            </a:r>
            <a:r>
              <a:rPr lang="en-US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FALSE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zh-CN" altLang="zh-CN" sz="1600" b="1" dirty="0">
                <a:solidFill>
                  <a:srgbClr val="FF0000"/>
                </a:solidFill>
              </a:rPr>
              <a:t>防止重复执行</a:t>
            </a:r>
            <a:r>
              <a:rPr lang="zh-CN" altLang="zh-CN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89976"/>
            <a:ext cx="824214" cy="82559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8CCFC55-9D27-5418-29BC-F66B4DBA1A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4080" y="982973"/>
            <a:ext cx="4178300" cy="3495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490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洁2018运营总结报告ppt模板"/>
  <p:tag name="ISPRING_FIRST_PUBLISH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zc1lhhoj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2017</TotalTime>
  <Words>1234</Words>
  <Application>Microsoft Office PowerPoint</Application>
  <PresentationFormat>全屏显示(16:9)</PresentationFormat>
  <Paragraphs>127</Paragraphs>
  <Slides>20</Slides>
  <Notes>20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SimSun</vt:lpstr>
      <vt:lpstr>微软雅黑</vt:lpstr>
      <vt:lpstr>Arial</vt:lpstr>
      <vt:lpstr>Calibri</vt:lpstr>
      <vt:lpstr>Century Gothic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简洁2018运营总结报告ppt模板</dc:title>
  <dc:creator>gkl</dc:creator>
  <cp:lastModifiedBy>周 一</cp:lastModifiedBy>
  <cp:revision>115</cp:revision>
  <dcterms:created xsi:type="dcterms:W3CDTF">2018-11-28T05:41:12Z</dcterms:created>
  <dcterms:modified xsi:type="dcterms:W3CDTF">2023-06-19T19:19:29Z</dcterms:modified>
</cp:coreProperties>
</file>

<file path=docProps/thumbnail.jpeg>
</file>